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7" r:id="rId2"/>
    <p:sldId id="272" r:id="rId3"/>
    <p:sldId id="259" r:id="rId4"/>
    <p:sldId id="260" r:id="rId5"/>
    <p:sldId id="262" r:id="rId6"/>
    <p:sldId id="268" r:id="rId7"/>
    <p:sldId id="263" r:id="rId8"/>
    <p:sldId id="261" r:id="rId9"/>
    <p:sldId id="264" r:id="rId10"/>
    <p:sldId id="271" r:id="rId11"/>
    <p:sldId id="265" r:id="rId12"/>
    <p:sldId id="267" r:id="rId13"/>
    <p:sldId id="269" r:id="rId14"/>
    <p:sldId id="270" r:id="rId15"/>
    <p:sldId id="309" r:id="rId16"/>
    <p:sldId id="258" r:id="rId17"/>
    <p:sldId id="273" r:id="rId18"/>
    <p:sldId id="266" r:id="rId19"/>
    <p:sldId id="28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87" r:id="rId31"/>
    <p:sldId id="288" r:id="rId32"/>
    <p:sldId id="289" r:id="rId33"/>
    <p:sldId id="290" r:id="rId34"/>
    <p:sldId id="291" r:id="rId35"/>
    <p:sldId id="274" r:id="rId36"/>
    <p:sldId id="307" r:id="rId37"/>
    <p:sldId id="292" r:id="rId38"/>
    <p:sldId id="293" r:id="rId39"/>
    <p:sldId id="312" r:id="rId40"/>
    <p:sldId id="294" r:id="rId41"/>
    <p:sldId id="296" r:id="rId42"/>
    <p:sldId id="297" r:id="rId43"/>
    <p:sldId id="298" r:id="rId44"/>
    <p:sldId id="299" r:id="rId45"/>
    <p:sldId id="300" r:id="rId46"/>
    <p:sldId id="313" r:id="rId47"/>
    <p:sldId id="301" r:id="rId48"/>
    <p:sldId id="302" r:id="rId49"/>
    <p:sldId id="303" r:id="rId50"/>
    <p:sldId id="295" r:id="rId51"/>
    <p:sldId id="305" r:id="rId52"/>
    <p:sldId id="304" r:id="rId53"/>
    <p:sldId id="306" r:id="rId54"/>
    <p:sldId id="310" r:id="rId55"/>
    <p:sldId id="311" r:id="rId56"/>
    <p:sldId id="308" r:id="rId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30"/>
    <p:restoredTop sz="83273"/>
  </p:normalViewPr>
  <p:slideViewPr>
    <p:cSldViewPr snapToGrid="0" snapToObjects="1">
      <p:cViewPr varScale="1">
        <p:scale>
          <a:sx n="102" d="100"/>
          <a:sy n="102" d="100"/>
        </p:scale>
        <p:origin x="19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EFF69-8272-DA4A-954E-56D8C08D555A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6B520-3CE1-184E-B2C3-F4EC7ABF83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4775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Google:</a:t>
            </a:r>
            <a:br>
              <a:rPr lang="en-US" dirty="0"/>
            </a:br>
            <a:r>
              <a:rPr lang="ru-RU" dirty="0"/>
              <a:t>проблема: нерелевантные результаты поиска в существующих поисковых системах</a:t>
            </a:r>
            <a:r>
              <a:rPr lang="en-US" dirty="0"/>
              <a:t>; </a:t>
            </a:r>
            <a:r>
              <a:rPr lang="ru-RU" dirty="0"/>
              <a:t>сложно найти релевантную информацию.</a:t>
            </a:r>
            <a:br>
              <a:rPr lang="ru-RU" dirty="0"/>
            </a:br>
            <a:r>
              <a:rPr lang="ru-RU" dirty="0"/>
              <a:t>решение: Технология поиска, обеспечивающие релевантную поисковую выдачу</a:t>
            </a:r>
            <a:br>
              <a:rPr lang="ru-RU" dirty="0"/>
            </a:br>
            <a:br>
              <a:rPr lang="en-US" dirty="0"/>
            </a:br>
            <a:br>
              <a:rPr lang="ru-RU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6B520-3CE1-184E-B2C3-F4EC7ABF83E4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3060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D62491-F096-5A46-AE11-58B63A4A1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F971158-E1A3-AC44-A939-1169F57C5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E7EA4B-BB30-964B-9DD8-54E91E04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E4E519-FBB8-154C-B38C-FC32F55B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B61748-B48E-BF42-9AF7-92CE41F5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734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AF34D-ED53-D240-8E98-804B45357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83D0D57-3E1E-E148-9C36-38BDA6133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966AB7-322D-1740-AF45-6835675BB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70BC55-C32E-D84E-8B1A-883793933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7DF44F-32C6-0C4F-B0B2-31088026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6567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774481C-8C71-9F4B-ABBB-5E5C436483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F3064A-58D5-5F46-B989-0B5E04719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D73C66-1701-A147-B09C-DDFE91C3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42EEB3-644A-A24A-888A-20E39C16A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EC7913-12DE-1540-883C-4334C03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899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45A4E1-0EE5-B04D-BC87-8066B909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90E2AB-C7C2-E84C-8315-8855AEAB4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35D3EF-65B7-E646-A912-55FE9793C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0877A1-9203-2544-AF95-BD14AD83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12C4D7-E6D7-AB48-9CA7-72E00F41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975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72600-DC5E-C14A-8D43-740521BD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1E2B9A-4BA1-6A4A-8807-D9B6AD3F5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D7270B-84FF-B244-996F-A42F787DC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678813-B654-144B-B2ED-A0FD1D256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431DF6-442A-A44E-A868-4E0E011CE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32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314909-3498-124B-AC39-0A7C7DEB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DC6B47-3A70-9148-A86A-2962F46CD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4C97E33-D9FE-4F4C-90D7-FF2F08094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4D4487F-3B22-4A4A-B568-287DD697B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072122-8A3F-0E42-A44C-0479674F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0508AB-5EB8-8B47-BBFE-14302BF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137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521ECA-CEA7-8B43-ACCB-7FBB350B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65892C-4C1D-5D4E-B3F1-6B95B9839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F2D8D80-0B50-554A-8C99-193860CF8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65FF8B-64B2-C641-ACC4-5D30BC585F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F66D305-AF2C-5246-913E-FEA4E2092E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73DB25-8E63-B749-942F-EAD803B4A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9C12753-A688-C045-9C2A-4BBD5E433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942F18D-07FB-8A47-84AF-E6FBE36D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460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C999D-6D14-5A48-B631-978662BC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A6DECF-8A2A-824C-BF82-0EE341E7D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ED17669-170E-5F49-80D3-357BAA5FA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CD15241-1314-5544-8ED5-A7FDCEA67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8319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8A62396-B052-AC45-B609-6DC169287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D33E9A7-DAA2-9E49-BD05-C573D17D1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1690CA-361F-954D-A713-E1C4FAA0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5908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A6D290-AB8A-004B-91DE-D8346C82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1F4204-A901-6442-AB27-91CB9B822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2679D3-2277-5E4C-B965-7B9329733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AB9658-770D-DB40-87C1-B88B60A9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C26B45-6FEA-4A42-A309-D493A8148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7D1A25-E195-8E41-AA9E-352F07BA3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6103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461C30-CB05-2C46-AD48-89B1C759D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AE8055-99E8-6042-AD66-F8BC3FAF9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3C7164C-5474-0B4B-8F31-819BFD3F3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47A6B3-BD40-AA48-8F7A-841F7AB21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A1C102E-079A-4F4F-8984-49619147B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A1C5B9-344B-AB41-91D5-0989794A8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69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F60476-A7B9-CC47-BB8A-2332CB9D6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94E068-B9BF-5B4E-9034-279D2C77C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5C528D-3454-6142-9852-6562C7F53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3ACEA-FEFC-2745-A790-2040EBC2B2E6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745305-799A-9941-9636-DEAE28210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C057F6-67A9-7E41-9223-EC676C33F6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62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ru.wikipedia.org/wiki/%D0%91%D0%B5%D1%80%D0%B5%D0%B6%D0%BB%D0%B8%D0%B2%D0%BE%D0%B5_%D0%BF%D1%80%D0%BE%D0%B8%D0%B7%D0%B2%D0%BE%D0%B4%D1%81%D1%82%D0%B2%D0%B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www.litres.ru/erik-ris/biznes-s-nulya-metod-lean-startup-dlya-bystrogo-testirova-6653343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UH3ZX0SbNA?feature=oembed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ilda.education/articles-jobs-to-be-done#rec21108694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athwishcoffee.com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arbyparker.com/" TargetMode="External"/><Relationship Id="rId4" Type="http://schemas.openxmlformats.org/officeDocument/2006/relationships/hyperlink" Target="https://www.beeswrap.com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app/board/o9J_lLR0k1U=/" TargetMode="External"/><Relationship Id="rId7" Type="http://schemas.openxmlformats.org/officeDocument/2006/relationships/hyperlink" Target="https://neoschronos.com/assets/lean-canvas.xlsx" TargetMode="External"/><Relationship Id="rId2" Type="http://schemas.openxmlformats.org/officeDocument/2006/relationships/hyperlink" Target="https://miro.com/templates/lean-canva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oschronos.com/assets/lean-canvas.xls" TargetMode="External"/><Relationship Id="rId5" Type="http://schemas.openxmlformats.org/officeDocument/2006/relationships/hyperlink" Target="https://docs.google.com/spreadsheets/d/1vMRlnenuxvIR0OSsplcG8rKc5vy4nrjXLz06peDfAhw/edit#gid=0" TargetMode="External"/><Relationship Id="rId4" Type="http://schemas.openxmlformats.org/officeDocument/2006/relationships/hyperlink" Target="https://miro.com/app/board/uXjVOfLPR7I=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lP0gtIGaco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Slack" TargetMode="External"/><Relationship Id="rId2" Type="http://schemas.openxmlformats.org/officeDocument/2006/relationships/hyperlink" Target="https://ru.wikipedia.org/wiki/%D0%A1%D1%82%D0%B0%D1%80%D1%82%D0%B0%D0%B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Instagram" TargetMode="External"/><Relationship Id="rId5" Type="http://schemas.openxmlformats.org/officeDocument/2006/relationships/hyperlink" Target="https://ru.wikipedia.org/wiki/Netflix" TargetMode="External"/><Relationship Id="rId4" Type="http://schemas.openxmlformats.org/officeDocument/2006/relationships/hyperlink" Target="https://en.wikipedia.org/wiki/Glitch_(video_game)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01050"/>
            <a:ext cx="9144000" cy="1983187"/>
          </a:xfrm>
        </p:spPr>
        <p:txBody>
          <a:bodyPr>
            <a:normAutofit/>
          </a:bodyPr>
          <a:lstStyle/>
          <a:p>
            <a:r>
              <a:rPr lang="ru-RU" sz="6600" dirty="0">
                <a:solidFill>
                  <a:srgbClr val="C00000"/>
                </a:solidFill>
              </a:rPr>
              <a:t>Стартапы</a:t>
            </a:r>
            <a:br>
              <a:rPr lang="ru-RU" sz="6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6600" dirty="0">
                <a:solidFill>
                  <a:schemeClr val="accent6">
                    <a:lumMod val="50000"/>
                  </a:schemeClr>
                </a:solidFill>
              </a:rPr>
              <a:t>Lean Startup</a:t>
            </a:r>
            <a:endParaRPr lang="ru-RU" sz="6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4237"/>
            <a:ext cx="9144000" cy="2035715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Про стартапы и про «бережливый стартап»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6EA7FE-1F6C-4B05-3F57-95A68D4DB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3" t="4467" r="3952"/>
          <a:stretch/>
        </p:blipFill>
        <p:spPr>
          <a:xfrm>
            <a:off x="8285871" y="1603716"/>
            <a:ext cx="3742006" cy="433138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AE91D0-431C-A644-B23E-EF3D1E9E8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0628"/>
          </a:xfrm>
        </p:spPr>
        <p:txBody>
          <a:bodyPr/>
          <a:lstStyle/>
          <a:p>
            <a:r>
              <a:rPr lang="ru-RU" dirty="0"/>
              <a:t>Экосистема развития стартапов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D3D1E6-831F-C644-9D9D-5655E6AC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5754"/>
            <a:ext cx="7771228" cy="529712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Стартапы — это очень хорошо для развития экономики, поэтому их поддерживают различные «институты развития».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 поддержке стартапов участвуют: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университеты и бизнес-школы,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технопарки,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грантовые программы,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сообщества бизнес-ангелов и фонды,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бизнес-инкубаторы и акселераторы,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площадки для краудфандинга,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отраслевые конференции и конкурсы,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профессиональное сообщество.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Их совокупность создаёт «экосистему», которая обеспечивает условия для создания и развития новых компаний.</a:t>
            </a:r>
          </a:p>
        </p:txBody>
      </p:sp>
    </p:spTree>
    <p:extLst>
      <p:ext uri="{BB962C8B-B14F-4D97-AF65-F5344CB8AC3E}">
        <p14:creationId xmlns:p14="http://schemas.microsoft.com/office/powerpoint/2010/main" val="1463319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0F8A2A-2206-8749-B16B-BEE0ECB70A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8000" contrast="71000"/>
                    </a14:imgEffect>
                  </a14:imgLayer>
                </a14:imgProps>
              </a:ext>
            </a:extLst>
          </a:blip>
          <a:srcRect t="7881" r="25688" b="27202"/>
          <a:stretch/>
        </p:blipFill>
        <p:spPr>
          <a:xfrm>
            <a:off x="9153378" y="0"/>
            <a:ext cx="3038622" cy="177252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9CFAD5-3814-8243-BECB-F30737FA6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651"/>
            <a:ext cx="10515600" cy="760289"/>
          </a:xfrm>
        </p:spPr>
        <p:txBody>
          <a:bodyPr/>
          <a:lstStyle/>
          <a:p>
            <a:r>
              <a:rPr lang="ru-RU" dirty="0"/>
              <a:t>Акселераторы и технопарки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27FFF1-6915-D440-AC22-0570B6E44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6940"/>
            <a:ext cx="10515600" cy="556440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Акселератор</a:t>
            </a:r>
            <a:r>
              <a:rPr lang="ru-RU" sz="2000" dirty="0"/>
              <a:t> —обеспечивает интенсивное развитие стартап-команд</a:t>
            </a:r>
            <a:br>
              <a:rPr lang="ru-RU" sz="2000" dirty="0"/>
            </a:br>
            <a:r>
              <a:rPr lang="ru-RU" sz="2000" dirty="0"/>
              <a:t>через менторство, обучение, финансовую и экспертную поддержку.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Стартапы приходят со своими проектами, проходя предварительный отбор. Выпускники имеют достаточно большие шансы на получение финансирования.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Если же собрана команда специалистов, создан прототип и настало время для рывка — добро пожаловать в акселератор.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Государственные: </a:t>
            </a:r>
            <a:r>
              <a:rPr lang="ru-RU" sz="2000" i="1" dirty="0"/>
              <a:t>Сколково, ФРИИ (Фонд развития интернет-инициатив)</a:t>
            </a:r>
          </a:p>
          <a:p>
            <a:pPr lvl="1">
              <a:lnSpc>
                <a:spcPct val="100000"/>
              </a:lnSpc>
            </a:pPr>
            <a:r>
              <a:rPr lang="ru-RU" sz="1800" dirty="0"/>
              <a:t>Спонсируются государством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Корпоративные: </a:t>
            </a:r>
            <a:r>
              <a:rPr lang="en" sz="2000" i="1" dirty="0"/>
              <a:t>MegaFon Sandbox</a:t>
            </a:r>
            <a:r>
              <a:rPr lang="ru-RU" sz="2000" i="1" dirty="0"/>
              <a:t>, </a:t>
            </a:r>
            <a:r>
              <a:rPr lang="en" sz="2000" i="1" dirty="0"/>
              <a:t>MTS Startup Hub</a:t>
            </a:r>
            <a:r>
              <a:rPr lang="ru-RU" sz="2000" i="1" dirty="0"/>
              <a:t>, «Открытые инновации» (Северсталь)</a:t>
            </a:r>
          </a:p>
          <a:p>
            <a:pPr lvl="1">
              <a:lnSpc>
                <a:spcPct val="100000"/>
              </a:lnSpc>
            </a:pPr>
            <a:r>
              <a:rPr lang="ru-RU" sz="1800" dirty="0"/>
              <a:t>В интересные проекты, важные для корпораций, входят в качестве инвестора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Частные: </a:t>
            </a:r>
            <a:r>
              <a:rPr lang="en" sz="2000" i="1" dirty="0"/>
              <a:t>Y Combinator</a:t>
            </a:r>
            <a:r>
              <a:rPr lang="ru-RU" sz="2000" i="1" dirty="0"/>
              <a:t>, </a:t>
            </a:r>
            <a:r>
              <a:rPr lang="en" sz="2000" i="1" dirty="0"/>
              <a:t>YellowRockets</a:t>
            </a:r>
            <a:endParaRPr lang="ru-RU" sz="2000" i="1" dirty="0"/>
          </a:p>
          <a:p>
            <a:pPr lvl="1">
              <a:lnSpc>
                <a:spcPct val="100000"/>
              </a:lnSpc>
            </a:pPr>
            <a:r>
              <a:rPr lang="ru-RU" sz="1800" dirty="0"/>
              <a:t>Заходят в качестве инвестора</a:t>
            </a:r>
            <a:endParaRPr lang="en" sz="18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Технопарк, Бизнес-инкубатор</a:t>
            </a:r>
            <a:r>
              <a:rPr lang="ru-RU" sz="2000" dirty="0"/>
              <a:t> — поддержка предприятий в сфере наукоемкого бизнеса: бесплатные (или с низкой арендой) помещения, услуги в сфере инжиниринга и прототипирования, консалтинг, бухгалтерские и юридические услуг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i="1" dirty="0"/>
              <a:t>Сколково, Иннополис, «Жигулёвская долина»</a:t>
            </a:r>
            <a:endParaRPr lang="ru-RU" sz="2000" b="1" i="1" dirty="0"/>
          </a:p>
        </p:txBody>
      </p:sp>
    </p:spTree>
    <p:extLst>
      <p:ext uri="{BB962C8B-B14F-4D97-AF65-F5344CB8AC3E}">
        <p14:creationId xmlns:p14="http://schemas.microsoft.com/office/powerpoint/2010/main" val="2943164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8930CE-7715-CA40-A2E7-6A17577A8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913" y="3658414"/>
            <a:ext cx="4891087" cy="319958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A34C-2A84-7A41-AD77-781DCCC5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223840"/>
            <a:ext cx="6462713" cy="771521"/>
          </a:xfrm>
        </p:spPr>
        <p:txBody>
          <a:bodyPr>
            <a:normAutofit/>
          </a:bodyPr>
          <a:lstStyle/>
          <a:p>
            <a:r>
              <a:rPr lang="ru-RU" dirty="0"/>
              <a:t>Венчурные фонды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0C7626-6B4D-824B-BED9-6203C577A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6" y="1097335"/>
            <a:ext cx="6916397" cy="576066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1" dirty="0"/>
              <a:t>Венчурный фонд</a:t>
            </a:r>
            <a:r>
              <a:rPr lang="ru-RU" sz="2000" dirty="0"/>
              <a:t> – пул капитала для инвестиций в частные компании (стартапы)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Срок жизни фонда обычно составляет 7-10 лет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Управляющая компания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2000" b="1" dirty="0"/>
              <a:t>GP</a:t>
            </a:r>
            <a:r>
              <a:rPr lang="en-US" sz="2000" dirty="0"/>
              <a:t> (General Partner) — </a:t>
            </a:r>
            <a:r>
              <a:rPr lang="ru-RU" sz="2000" dirty="0"/>
              <a:t>управляющий партнёр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 хорошему также заносит свои деньги, иначе это «не честно»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Получают по итогам </a:t>
            </a:r>
            <a:r>
              <a:rPr lang="ru-RU" sz="1800" i="1" dirty="0"/>
              <a:t>вознаграждение за успех (</a:t>
            </a:r>
            <a:r>
              <a:rPr lang="en" sz="1800" dirty="0"/>
              <a:t>Carried Interest</a:t>
            </a:r>
            <a:r>
              <a:rPr lang="ru-RU" sz="1800" dirty="0"/>
              <a:t>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2000" b="1" dirty="0"/>
              <a:t>LP</a:t>
            </a:r>
            <a:r>
              <a:rPr lang="en-US" sz="2000" dirty="0"/>
              <a:t> (Limited Partner) — </a:t>
            </a:r>
            <a:r>
              <a:rPr lang="ru-RU" sz="2000" dirty="0"/>
              <a:t>инвесторы</a:t>
            </a:r>
            <a:endParaRPr lang="en-US" sz="20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Платят </a:t>
            </a:r>
            <a:r>
              <a:rPr lang="ru-RU" sz="1800" i="1" dirty="0"/>
              <a:t>вознаграждение за управление (</a:t>
            </a:r>
            <a:r>
              <a:rPr lang="en" sz="1800" dirty="0"/>
              <a:t>Management Fee</a:t>
            </a:r>
            <a:r>
              <a:rPr lang="ru-RU" sz="1800" dirty="0"/>
              <a:t>)</a:t>
            </a:r>
            <a:endParaRPr lang="en-US" sz="1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Имеют </a:t>
            </a:r>
            <a:r>
              <a:rPr lang="ru-RU" sz="1800" i="1" dirty="0"/>
              <a:t>инвестиционные обязательства</a:t>
            </a:r>
            <a:r>
              <a:rPr lang="en-US" sz="1800" dirty="0"/>
              <a:t> — </a:t>
            </a:r>
            <a:r>
              <a:rPr lang="ru-RU" sz="1800" dirty="0"/>
              <a:t>заносят деньги по мере необходимости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Примеры фондов:</a:t>
            </a:r>
            <a:r>
              <a:rPr lang="ru-RU" sz="2000" i="1" dirty="0"/>
              <a:t> </a:t>
            </a:r>
            <a:r>
              <a:rPr lang="en-US" sz="2000" i="1" dirty="0"/>
              <a:t>DST Global (</a:t>
            </a:r>
            <a:r>
              <a:rPr lang="ru-RU" sz="2000" i="1" dirty="0"/>
              <a:t>Юрий Мильнер</a:t>
            </a:r>
            <a:r>
              <a:rPr lang="en-US" sz="2000" i="1" dirty="0"/>
              <a:t>), </a:t>
            </a:r>
            <a:r>
              <a:rPr lang="en" sz="2000" i="1" dirty="0"/>
              <a:t>Runa Capital, </a:t>
            </a:r>
            <a:r>
              <a:rPr lang="en" sz="2000" i="1" dirty="0" err="1"/>
              <a:t>ru</a:t>
            </a:r>
            <a:r>
              <a:rPr lang="en" sz="2000" i="1" dirty="0"/>
              <a:t>-Net Ventures (</a:t>
            </a:r>
            <a:r>
              <a:rPr lang="ru-RU" sz="2000" i="1" dirty="0"/>
              <a:t>Леонид Богуславский</a:t>
            </a:r>
            <a:r>
              <a:rPr lang="en" sz="2000" i="1" dirty="0"/>
              <a:t>)</a:t>
            </a:r>
            <a:r>
              <a:rPr lang="ru-RU" sz="2000" i="1" dirty="0"/>
              <a:t>, </a:t>
            </a:r>
            <a:r>
              <a:rPr lang="en" sz="2000" i="1" dirty="0"/>
              <a:t>Almaz Capital</a:t>
            </a:r>
            <a:r>
              <a:rPr lang="ru-RU" sz="2000" i="1" dirty="0"/>
              <a:t> (Александр Галицкий)</a:t>
            </a:r>
            <a:r>
              <a:rPr lang="en" sz="2000" i="1" dirty="0"/>
              <a:t>.</a:t>
            </a:r>
            <a:endParaRPr lang="ru-RU" sz="2000" i="1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Примеры компаний: </a:t>
            </a:r>
            <a:r>
              <a:rPr lang="ru-RU" sz="2000" i="1" dirty="0"/>
              <a:t>Яндекс, </a:t>
            </a:r>
            <a:r>
              <a:rPr lang="en-US" sz="2000" i="1" dirty="0"/>
              <a:t>Mail, VK, Avito, …</a:t>
            </a:r>
            <a:endParaRPr lang="ru-RU" sz="2000" i="1" dirty="0"/>
          </a:p>
          <a:p>
            <a:pPr lvl="1">
              <a:lnSpc>
                <a:spcPct val="100000"/>
              </a:lnSpc>
            </a:pPr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90D629-D8A5-D843-9868-4ECC74911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963" y="60325"/>
            <a:ext cx="4306887" cy="2837238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2E730064-DADC-3541-95B7-8F2A32E7EA37}"/>
              </a:ext>
            </a:extLst>
          </p:cNvPr>
          <p:cNvCxnSpPr>
            <a:cxnSpLocks/>
          </p:cNvCxnSpPr>
          <p:nvPr/>
        </p:nvCxnSpPr>
        <p:spPr>
          <a:xfrm>
            <a:off x="7863840" y="3100388"/>
            <a:ext cx="41440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88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6AD9AE-AB96-F74C-B2EA-B9D35B373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584"/>
            <a:ext cx="10515600" cy="732155"/>
          </a:xfrm>
        </p:spPr>
        <p:txBody>
          <a:bodyPr/>
          <a:lstStyle/>
          <a:p>
            <a:r>
              <a:rPr lang="en-US" dirty="0"/>
              <a:t>VC</a:t>
            </a:r>
            <a:r>
              <a:rPr lang="ru-RU" dirty="0"/>
              <a:t>: стратегия /</a:t>
            </a:r>
            <a:r>
              <a:rPr lang="en-US" dirty="0"/>
              <a:t> </a:t>
            </a:r>
            <a:r>
              <a:rPr lang="ru-RU" dirty="0"/>
              <a:t>фокус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5CF0B-203B-2943-9F21-3954FE16E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281"/>
            <a:ext cx="7546145" cy="576072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У любого фонда (или частного инвестора,</a:t>
            </a:r>
            <a:r>
              <a:rPr lang="en-US" sz="2200" dirty="0"/>
              <a:t> </a:t>
            </a:r>
            <a:r>
              <a:rPr lang="ru-RU" sz="2200" dirty="0"/>
              <a:t>бизнес-ангела) должна быть: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b="1" dirty="0"/>
              <a:t>Инвестиционная стратегия</a:t>
            </a:r>
            <a:r>
              <a:rPr lang="ru-RU" sz="2200" dirty="0"/>
              <a:t> — понимание в какие стартапы, на какой стадии мы вкладываемся и допустимый размер инвестиций.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Страны /</a:t>
            </a:r>
            <a:r>
              <a:rPr lang="en-US" sz="2200" dirty="0"/>
              <a:t> </a:t>
            </a:r>
            <a:r>
              <a:rPr lang="ru-RU" sz="2200" dirty="0"/>
              <a:t>регионы стартапа</a:t>
            </a:r>
            <a:r>
              <a:rPr lang="en-US" sz="2200" dirty="0"/>
              <a:t>: </a:t>
            </a:r>
            <a:r>
              <a:rPr lang="ru-RU" sz="2200" dirty="0"/>
              <a:t>(Страны СНГ, Европа, Израиль и т.п.)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Стадия стартапа (</a:t>
            </a:r>
            <a:r>
              <a:rPr lang="en-US" sz="2200" dirty="0"/>
              <a:t>pre-seed, seed, round A, B, C…</a:t>
            </a:r>
            <a:r>
              <a:rPr lang="ru-RU" sz="2200" dirty="0"/>
              <a:t>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Размер инвестиций (</a:t>
            </a:r>
            <a:r>
              <a:rPr lang="en-US" sz="2200" dirty="0"/>
              <a:t>$200000 – $500000</a:t>
            </a:r>
            <a:r>
              <a:rPr lang="ru-RU" sz="2200" dirty="0"/>
              <a:t>)</a:t>
            </a:r>
            <a:endParaRPr lang="en-US" sz="22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Доля, в которой они заходят (</a:t>
            </a:r>
            <a:r>
              <a:rPr lang="en-US" sz="2200" dirty="0"/>
              <a:t>20%</a:t>
            </a:r>
            <a:r>
              <a:rPr lang="ru-RU" sz="2200" dirty="0"/>
              <a:t>)</a:t>
            </a:r>
            <a:endParaRPr lang="en-US" sz="2200" dirty="0"/>
          </a:p>
          <a:p>
            <a:pPr lvl="1">
              <a:lnSpc>
                <a:spcPct val="100000"/>
              </a:lnSpc>
            </a:pPr>
            <a:r>
              <a:rPr lang="ru-RU" sz="2000" dirty="0"/>
              <a:t>Миф: «инвесторы сразу отжимают большую часть компании»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Отрасль (</a:t>
            </a:r>
            <a:r>
              <a:rPr lang="en-US" sz="2200" dirty="0"/>
              <a:t>Ed-Tech, FinTech, AI, </a:t>
            </a:r>
            <a:r>
              <a:rPr lang="ru-RU" sz="2200" dirty="0"/>
              <a:t>роботы, </a:t>
            </a:r>
            <a:r>
              <a:rPr lang="en-US" sz="2200" dirty="0"/>
              <a:t>e-</a:t>
            </a:r>
            <a:r>
              <a:rPr lang="en-US" sz="2200" dirty="0" err="1"/>
              <a:t>commerse</a:t>
            </a:r>
            <a:r>
              <a:rPr lang="ru-RU" sz="2200" dirty="0"/>
              <a:t>, </a:t>
            </a:r>
            <a:r>
              <a:rPr lang="en" sz="2200" dirty="0"/>
              <a:t>FoodTech</a:t>
            </a:r>
            <a:r>
              <a:rPr lang="ru-RU" sz="2200" dirty="0"/>
              <a:t>)</a:t>
            </a:r>
            <a:endParaRPr lang="en-US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34FC7C-F527-82C9-CE79-DDD9712D0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631" y="2306026"/>
            <a:ext cx="3435057" cy="273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08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A02352-2904-E44D-9DDC-A84CAD05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825" y="28319"/>
            <a:ext cx="4194175" cy="318636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338D55-1FFC-EC4D-8A76-F743BC80B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583"/>
            <a:ext cx="10515600" cy="963613"/>
          </a:xfrm>
        </p:spPr>
        <p:txBody>
          <a:bodyPr/>
          <a:lstStyle/>
          <a:p>
            <a:r>
              <a:rPr lang="ru-RU" dirty="0"/>
              <a:t>Пайплайны</a:t>
            </a:r>
            <a:r>
              <a:rPr lang="en-US" dirty="0"/>
              <a:t> </a:t>
            </a:r>
            <a:r>
              <a:rPr lang="ru-RU" dirty="0"/>
              <a:t>/</a:t>
            </a:r>
            <a:r>
              <a:rPr lang="en-US" dirty="0"/>
              <a:t> </a:t>
            </a:r>
            <a:r>
              <a:rPr lang="ru-RU" dirty="0"/>
              <a:t>воронка стартапов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E255C9-4BC5-4A49-81B0-D38F59F10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16196"/>
            <a:ext cx="10515599" cy="5399170"/>
          </a:xfrm>
        </p:spPr>
        <p:txBody>
          <a:bodyPr>
            <a:noAutofit/>
          </a:bodyPr>
          <a:lstStyle/>
          <a:p>
            <a:pPr fontAlgn="base">
              <a:lnSpc>
                <a:spcPct val="100000"/>
              </a:lnSpc>
            </a:pPr>
            <a:r>
              <a:rPr lang="ru-RU" sz="2400" dirty="0"/>
              <a:t>Входящий поток</a:t>
            </a:r>
          </a:p>
          <a:p>
            <a:pPr lvl="1" fontAlgn="base">
              <a:lnSpc>
                <a:spcPct val="100000"/>
              </a:lnSpc>
            </a:pPr>
            <a:r>
              <a:rPr lang="ru-RU" sz="2000" dirty="0"/>
              <a:t>Коммуникации, которые инициируют стартапы:</a:t>
            </a:r>
            <a:br>
              <a:rPr lang="ru-RU" sz="2000" dirty="0"/>
            </a:br>
            <a:r>
              <a:rPr lang="ru-RU" sz="2000" dirty="0"/>
              <a:t>заявки, письма, сообщения на адрес фонда,</a:t>
            </a:r>
            <a:br>
              <a:rPr lang="ru-RU" sz="2000" dirty="0"/>
            </a:br>
            <a:r>
              <a:rPr lang="ru-RU" sz="2000" dirty="0"/>
              <a:t>его партнёров и сотрудников</a:t>
            </a:r>
          </a:p>
          <a:p>
            <a:pPr lvl="1" fontAlgn="base">
              <a:lnSpc>
                <a:spcPct val="100000"/>
              </a:lnSpc>
            </a:pPr>
            <a:r>
              <a:rPr lang="ru-RU" sz="2000" dirty="0"/>
              <a:t>Отсмотр выпускников акселераторов</a:t>
            </a:r>
          </a:p>
          <a:p>
            <a:pPr lvl="1" fontAlgn="base">
              <a:lnSpc>
                <a:spcPct val="100000"/>
              </a:lnSpc>
            </a:pPr>
            <a:r>
              <a:rPr lang="ru-RU" sz="2000" dirty="0"/>
              <a:t>Специализированные (онлайн) площадки,</a:t>
            </a:r>
            <a:br>
              <a:rPr lang="ru-RU" sz="2000" dirty="0"/>
            </a:br>
            <a:r>
              <a:rPr lang="ru-RU" sz="2000" dirty="0"/>
              <a:t>где стартапы и инвесторы ищут друг друга</a:t>
            </a:r>
          </a:p>
          <a:p>
            <a:pPr lvl="1" fontAlgn="base">
              <a:lnSpc>
                <a:spcPct val="100000"/>
              </a:lnSpc>
            </a:pPr>
            <a:r>
              <a:rPr lang="ru-RU" sz="2000" dirty="0"/>
              <a:t>«Скауты» — партнёры фондов, их задача — изучать стартап-сферу и следить за проектами, которые могут заинтересовать инвестиционную компанию:</a:t>
            </a:r>
          </a:p>
          <a:p>
            <a:pPr lvl="2" fontAlgn="base">
              <a:lnSpc>
                <a:spcPct val="100000"/>
              </a:lnSpc>
            </a:pPr>
            <a:r>
              <a:rPr lang="ru-RU" sz="1800" dirty="0"/>
              <a:t>ездят на конференции, выставки, в ВУЗы, активный нетворкинг</a:t>
            </a:r>
          </a:p>
          <a:p>
            <a:pPr fontAlgn="base">
              <a:lnSpc>
                <a:spcPct val="100000"/>
              </a:lnSpc>
            </a:pPr>
            <a:r>
              <a:rPr lang="ru-RU" sz="2400" dirty="0"/>
              <a:t>Аналитики общаются со стартапом, смотрят метрики, изучают перспективы стартапа, выбирают лучшие</a:t>
            </a:r>
          </a:p>
          <a:p>
            <a:pPr fontAlgn="base">
              <a:lnSpc>
                <a:spcPct val="100000"/>
              </a:lnSpc>
            </a:pPr>
            <a:r>
              <a:rPr lang="ru-RU" sz="2400" dirty="0"/>
              <a:t>Встреча стартапов с </a:t>
            </a:r>
            <a:r>
              <a:rPr lang="en-US" sz="2400" dirty="0"/>
              <a:t>GP</a:t>
            </a:r>
          </a:p>
          <a:p>
            <a:pPr fontAlgn="base">
              <a:lnSpc>
                <a:spcPct val="100000"/>
              </a:lnSpc>
            </a:pPr>
            <a:r>
              <a:rPr lang="ru-RU" sz="2400" dirty="0"/>
              <a:t>Обсуждение условий инвестиций, сделка /</a:t>
            </a:r>
            <a:r>
              <a:rPr lang="en-US" sz="2400" dirty="0"/>
              <a:t> </a:t>
            </a:r>
            <a:r>
              <a:rPr lang="ru-RU" sz="2400" dirty="0"/>
              <a:t>инвестиции</a:t>
            </a:r>
          </a:p>
        </p:txBody>
      </p:sp>
    </p:spTree>
    <p:extLst>
      <p:ext uri="{BB962C8B-B14F-4D97-AF65-F5344CB8AC3E}">
        <p14:creationId xmlns:p14="http://schemas.microsoft.com/office/powerpoint/2010/main" val="1597150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016ADF9E-72B4-583F-CCAB-3913DB1EB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857" r="2380" b="15630"/>
          <a:stretch/>
        </p:blipFill>
        <p:spPr>
          <a:xfrm>
            <a:off x="-48361" y="0"/>
            <a:ext cx="12240361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53515F-822E-8005-359F-186A15784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985" y="0"/>
            <a:ext cx="4481015" cy="1856096"/>
          </a:xfrm>
        </p:spPr>
        <p:txBody>
          <a:bodyPr>
            <a:normAutofit fontScale="90000"/>
          </a:bodyPr>
          <a:lstStyle/>
          <a:p>
            <a:r>
              <a:rPr lang="ru-RU" dirty="0"/>
              <a:t>Кривая зрелости новых технологий </a:t>
            </a:r>
            <a:r>
              <a:rPr lang="en-US" dirty="0"/>
              <a:t>Gartner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782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A2AE6-356A-C444-B89B-3732E3F96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928" y="252584"/>
            <a:ext cx="10515600" cy="762635"/>
          </a:xfrm>
        </p:spPr>
        <p:txBody>
          <a:bodyPr/>
          <a:lstStyle/>
          <a:p>
            <a:r>
              <a:rPr lang="ru-RU" dirty="0"/>
              <a:t>Бережливый стартап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CAFC69-8914-E44D-B164-408F0DA28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928" y="1015219"/>
            <a:ext cx="8699695" cy="57091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Бережливый стартап</a:t>
            </a:r>
            <a:r>
              <a:rPr lang="ru-RU" sz="2000" dirty="0"/>
              <a:t> (</a:t>
            </a:r>
            <a:r>
              <a:rPr lang="en" sz="2000" i="1" dirty="0"/>
              <a:t>Lean Startup</a:t>
            </a:r>
            <a:r>
              <a:rPr lang="en" sz="2000" dirty="0"/>
              <a:t>) — </a:t>
            </a:r>
            <a:r>
              <a:rPr lang="ru-RU" sz="2000" dirty="0"/>
              <a:t>концепция предпринимательства. Метод </a:t>
            </a:r>
            <a:r>
              <a:rPr lang="en" sz="2000" dirty="0"/>
              <a:t>Lean Startup </a:t>
            </a:r>
            <a:r>
              <a:rPr lang="ru-RU" sz="2000" dirty="0"/>
              <a:t>для быстрого тестирования идей и выбора бизнес-модели.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Объединяет принципы, подходы и практики таких концепций как </a:t>
            </a:r>
            <a:r>
              <a:rPr lang="ru-RU" sz="2000" dirty="0">
                <a:hlinkClick r:id="rId2" tooltip="Бережливое производство"/>
              </a:rPr>
              <a:t>бережливое призводство</a:t>
            </a:r>
            <a:r>
              <a:rPr lang="ru-RU" sz="2000" dirty="0"/>
              <a:t>, </a:t>
            </a:r>
            <a:r>
              <a:rPr lang="en-US" sz="2000" dirty="0"/>
              <a:t>Customer Development</a:t>
            </a:r>
            <a:r>
              <a:rPr lang="ru-RU" sz="2000" dirty="0"/>
              <a:t> и </a:t>
            </a:r>
            <a:r>
              <a:rPr lang="en-US" sz="2000" dirty="0"/>
              <a:t>Agile.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Бережливый стартап — это концепция создания компаний, разработки и выведения на рынок новых продуктов и услуг, основанная на</a:t>
            </a:r>
            <a:r>
              <a:rPr lang="en-US" sz="2000" dirty="0"/>
              <a:t>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noProof="1"/>
              <a:t>научном подходе</a:t>
            </a:r>
            <a:r>
              <a:rPr lang="ru-RU" sz="2000" dirty="0"/>
              <a:t> к управлению стартапами,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проведение экспериментов,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итеративный выпуск продуктов для сокращения цикла разработки,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измерение прогресса,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получение ценной обратной связи от клиентов.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Используя этот подход, компании могут проектировать продукты и услуги, которые бы соответствовали ожиданиям и потребностям клиентов без необходимости большого объёма первичного финансирования или затратных продуктовых запусков.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C5648D-070B-FFAF-981C-8858E703A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300" y="1731596"/>
            <a:ext cx="26797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43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723F42-05FD-274E-94C6-B2D1376A3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0" y="136525"/>
            <a:ext cx="6381750" cy="735013"/>
          </a:xfrm>
        </p:spPr>
        <p:txBody>
          <a:bodyPr/>
          <a:lstStyle/>
          <a:p>
            <a:r>
              <a:rPr lang="ru-RU" dirty="0"/>
              <a:t>История появления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4363D0-9AE3-4D48-87FA-9C0980171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3046" y="1000126"/>
            <a:ext cx="6111192" cy="49434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600" dirty="0"/>
              <a:t>В 2011 году вышла книга </a:t>
            </a:r>
            <a:r>
              <a:rPr lang="en-US" sz="2600" dirty="0"/>
              <a:t>Eric Ries “Lean Startup”</a:t>
            </a:r>
          </a:p>
          <a:p>
            <a:pPr>
              <a:lnSpc>
                <a:spcPct val="100000"/>
              </a:lnSpc>
            </a:pPr>
            <a:r>
              <a:rPr lang="ru-RU" sz="2600" dirty="0"/>
              <a:t>Русскоязычная версия книги: </a:t>
            </a:r>
            <a:r>
              <a:rPr lang="ru-RU" sz="2600" dirty="0">
                <a:hlinkClick r:id="rId2"/>
              </a:rPr>
              <a:t>«Бизнес с нуля. Метод </a:t>
            </a:r>
            <a:r>
              <a:rPr lang="en" sz="2600" dirty="0">
                <a:hlinkClick r:id="rId2"/>
              </a:rPr>
              <a:t>Lean Startup </a:t>
            </a:r>
            <a:r>
              <a:rPr lang="ru-RU" sz="2600" dirty="0">
                <a:hlinkClick r:id="rId2"/>
              </a:rPr>
              <a:t>для быстрого тестирования идей и выбора бизнес–модели»</a:t>
            </a:r>
            <a:endParaRPr lang="ru-RU" sz="2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50C307-73A4-D341-9D1D-D6237A612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68118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F3D60D-2239-654F-BBC5-CC04D152B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712" y="3800475"/>
            <a:ext cx="4586288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33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D80794-9892-244F-BE81-AE97988E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218"/>
            <a:ext cx="10515600" cy="1153552"/>
          </a:xfrm>
        </p:spPr>
        <p:txBody>
          <a:bodyPr>
            <a:normAutofit/>
          </a:bodyPr>
          <a:lstStyle/>
          <a:p>
            <a:r>
              <a:rPr lang="ru-RU" sz="4000" dirty="0"/>
              <a:t>Бережливое производство</a:t>
            </a:r>
            <a:br>
              <a:rPr lang="en-US" dirty="0"/>
            </a:br>
            <a:r>
              <a:rPr lang="en-US" sz="3200" dirty="0"/>
              <a:t>Lean Manufacturing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A0A236-2187-1D47-A217-92D4FEB49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770"/>
            <a:ext cx="10515600" cy="506436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Бережливое производство </a:t>
            </a:r>
            <a:r>
              <a:rPr lang="en-US" sz="2000" dirty="0"/>
              <a:t>— </a:t>
            </a:r>
            <a:r>
              <a:rPr lang="ru-RU" sz="2000" dirty="0"/>
              <a:t>концепция управления производственным предприятием, которая основана на постоянном стремлении предприятия </a:t>
            </a:r>
            <a:r>
              <a:rPr lang="ru-RU" sz="2000" b="1" dirty="0"/>
              <a:t>увеличению потока ценности</a:t>
            </a:r>
            <a:r>
              <a:rPr lang="ru-RU" sz="2000" dirty="0"/>
              <a:t> (</a:t>
            </a:r>
            <a:r>
              <a:rPr lang="en-US" sz="2000" dirty="0"/>
              <a:t>value stream</a:t>
            </a:r>
            <a:r>
              <a:rPr lang="ru-RU" sz="2000" dirty="0"/>
              <a:t>) к </a:t>
            </a:r>
            <a:r>
              <a:rPr lang="ru-RU" sz="2000" b="1" dirty="0"/>
              <a:t>устранению всех видов потерь</a:t>
            </a: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Возникла основе идей производственной системы компании </a:t>
            </a:r>
            <a:r>
              <a:rPr lang="en" sz="2000" dirty="0"/>
              <a:t>Toyota </a:t>
            </a:r>
            <a:r>
              <a:rPr lang="ru-RU" sz="2000" dirty="0"/>
              <a:t>(</a:t>
            </a:r>
            <a:r>
              <a:rPr lang="en-US" sz="2000" dirty="0"/>
              <a:t>Toyota Production System, TPS</a:t>
            </a:r>
            <a:r>
              <a:rPr lang="ru-RU" sz="2000" dirty="0"/>
              <a:t>) при исследовании её феномена</a:t>
            </a:r>
            <a:r>
              <a:rPr lang="en-US" sz="2000" dirty="0"/>
              <a:t>:</a:t>
            </a:r>
            <a:r>
              <a:rPr lang="ru-RU" sz="2000" dirty="0"/>
              <a:t> автопроизводитель, ранее выпускавший низкокачественные автомобили, превзошел американские одновременно по качеству и цене.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Основная идея — </a:t>
            </a:r>
            <a:r>
              <a:rPr lang="ru-RU" sz="2000" b="1" dirty="0"/>
              <a:t>сокращение потерь</a:t>
            </a:r>
            <a:r>
              <a:rPr lang="ru-RU" sz="2000" dirty="0"/>
              <a:t>. </a:t>
            </a:r>
            <a:r>
              <a:rPr lang="en-US" sz="2000" dirty="0"/>
              <a:t>В</a:t>
            </a:r>
            <a:r>
              <a:rPr lang="ru-RU" sz="2000" dirty="0"/>
              <a:t>иды потерь: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из-за перепроизводства;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из-за ожидания;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при ненужной транспортировке;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из-за лишних этапов обработки;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из-за лишних запасов;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из-за ненужных перемещений;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из-за выпуска дефектной продукции.</a:t>
            </a:r>
          </a:p>
          <a:p>
            <a:pPr marL="0" indent="0">
              <a:buNone/>
            </a:pP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91EDDD-2FB5-2241-A14B-CF71A296D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072" y="3527670"/>
            <a:ext cx="3570288" cy="333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96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1720AC-7E77-A443-8A72-1F819F34E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990"/>
            <a:ext cx="8559018" cy="816560"/>
          </a:xfrm>
        </p:spPr>
        <p:txBody>
          <a:bodyPr/>
          <a:lstStyle/>
          <a:p>
            <a:r>
              <a:rPr lang="ru-RU" dirty="0"/>
              <a:t>Как правильно понимать стартап?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589E55-8BA7-F64F-B2A0-99EE94FC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515644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Составляющие любого стартапа: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люди,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продукт,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инновации,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условия чрезвычайной неопределенности.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Эрик Рис определяет стартап, как 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</a:rPr>
              <a:t>«новую компанию, которая занимается разработкой инновационных товаров или услуг, в условиях полной неопределенности».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К стартапам можно отнести любого, кто создает новый продукт или бизнес в условиях неопределенности, и не важно, в каком секторе экономике и в каких масштабах — в бизнес-инкубаторе, в госучреждении или в дочерней структуре крупной компании.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Что такое продукт стартапа?</a:t>
            </a:r>
            <a:br>
              <a:rPr lang="ru-RU" sz="2000" dirty="0"/>
            </a:br>
            <a:r>
              <a:rPr lang="ru-RU" sz="2000" dirty="0">
                <a:solidFill>
                  <a:srgbClr val="C00000"/>
                </a:solidFill>
              </a:rPr>
              <a:t>Продукт — любой источник ценности для клиентов.</a:t>
            </a: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«Все, что эти клиенты переживают в процессе взаимодействия с компанией, нужно считать элементом ее продукта».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ECF4D1-0548-FDEF-87B8-36C0EC574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873" y="773406"/>
            <a:ext cx="3063127" cy="211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32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Мультимедиа в Интернете 3" descr="Стартап: что это такое | Виды стартапов | Как создать StartUp + ТОП-5 успешных идеи стартапов">
            <a:hlinkClick r:id="" action="ppaction://media"/>
            <a:extLst>
              <a:ext uri="{FF2B5EF4-FFF2-40B4-BE49-F238E27FC236}">
                <a16:creationId xmlns:a16="http://schemas.microsoft.com/office/drawing/2014/main" id="{1BEB7630-8BEC-1843-8A1C-2AC9B3A8BDF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973" y="0"/>
            <a:ext cx="12138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5759FA-6F1C-588F-4EBC-939086EBF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3" t="8352" r="29592" b="13766"/>
          <a:stretch/>
        </p:blipFill>
        <p:spPr>
          <a:xfrm>
            <a:off x="9026770" y="1589014"/>
            <a:ext cx="3165230" cy="340501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E4C89A-1FCC-9542-9944-80052E05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21726" cy="1027577"/>
          </a:xfrm>
        </p:spPr>
        <p:txBody>
          <a:bodyPr/>
          <a:lstStyle/>
          <a:p>
            <a:r>
              <a:rPr lang="ru-RU" dirty="0"/>
              <a:t>Зачем нужен подход </a:t>
            </a:r>
            <a:r>
              <a:rPr lang="en-US" dirty="0"/>
              <a:t>Lean Startup?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055C33-EE27-A44C-8B76-127871ED9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92702"/>
            <a:ext cx="8188570" cy="510017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Несмотря на обоснованные расчеты, серьезные бизнес-планы, продуманные бизнес-модели, крупные инвестиции, </a:t>
            </a:r>
            <a:r>
              <a:rPr lang="ru-RU" sz="2000" b="1" dirty="0"/>
              <a:t>большинство стартапов терпят крах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Почему</a:t>
            </a:r>
            <a:r>
              <a:rPr lang="ru-RU" sz="2000" dirty="0"/>
              <a:t> так происходит?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Традиционный подход к развитию бизнеса не применим к стартапам.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Стартап действует в условиях </a:t>
            </a:r>
            <a:r>
              <a:rPr lang="ru-RU" sz="2000" b="1" dirty="0"/>
              <a:t>чрезвычайной неопределенности</a:t>
            </a:r>
            <a:r>
              <a:rPr lang="ru-RU" sz="2000" dirty="0"/>
              <a:t>, и это нужно учитывать при его запуске.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На первоначальном этапе развития стартапу необходимо оставаться </a:t>
            </a:r>
            <a:r>
              <a:rPr lang="ru-RU" sz="2000" b="1" dirty="0"/>
              <a:t>гибким</a:t>
            </a:r>
            <a:r>
              <a:rPr lang="ru-RU" sz="2000" dirty="0"/>
              <a:t>, чтобы </a:t>
            </a:r>
            <a:r>
              <a:rPr lang="ru-RU" sz="2000" b="1" dirty="0"/>
              <a:t>учиться на ошибках </a:t>
            </a:r>
            <a:r>
              <a:rPr lang="ru-RU" sz="2000" dirty="0"/>
              <a:t>и </a:t>
            </a:r>
            <a:r>
              <a:rPr lang="ru-RU" sz="2000" b="1" dirty="0"/>
              <a:t>максимально быстро проверять гипотезы</a:t>
            </a:r>
            <a:r>
              <a:rPr lang="ru-RU" sz="2000" dirty="0"/>
              <a:t> основателей, а значит, необходимо </a:t>
            </a:r>
            <a:r>
              <a:rPr lang="ru-RU" sz="2000" b="1" dirty="0"/>
              <a:t>избегать крупных вливаний и затрат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Именно такой подход лежит в основе метода </a:t>
            </a:r>
            <a:r>
              <a:rPr lang="en" sz="2000" dirty="0"/>
              <a:t>Lean, </a:t>
            </a:r>
            <a:r>
              <a:rPr lang="ru-RU" sz="2000" dirty="0"/>
              <a:t>цель которого помочь предпринимателям повысить шансы стартапа на успех.</a:t>
            </a:r>
          </a:p>
        </p:txBody>
      </p:sp>
    </p:spTree>
    <p:extLst>
      <p:ext uri="{BB962C8B-B14F-4D97-AF65-F5344CB8AC3E}">
        <p14:creationId xmlns:p14="http://schemas.microsoft.com/office/powerpoint/2010/main" val="330221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BDB316-78AF-4248-9563-278082DD1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928" y="365125"/>
            <a:ext cx="8966982" cy="844697"/>
          </a:xfrm>
        </p:spPr>
        <p:txBody>
          <a:bodyPr/>
          <a:lstStyle/>
          <a:p>
            <a:r>
              <a:rPr lang="ru-RU" dirty="0"/>
              <a:t>Почему проваливаются стартапы?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D38F8D-C7CA-0C4B-BCD4-EECF2E9A2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929" y="1367131"/>
            <a:ext cx="8741900" cy="512574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По мнению Эрика Риса, существуют две основные причины провала стартапов: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Увлечение традиционными для бизнеса расчетами, планами, построением стратегии, всесторонними исследованиями рынка. Но проблема в том, что </a:t>
            </a:r>
            <a:r>
              <a:rPr lang="ru-RU" sz="2000" b="1" dirty="0"/>
              <a:t>в условиях полной неопределенности</a:t>
            </a:r>
            <a:r>
              <a:rPr lang="ru-RU" sz="2000" dirty="0"/>
              <a:t>, в которой действуют стартапы, эти </a:t>
            </a:r>
            <a:r>
              <a:rPr lang="ru-RU" sz="2000" b="1" dirty="0"/>
              <a:t>классические методы менеджмента не работают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Вторая причина противоположна первой, — видя что традиционные подходы менеджмента не работают, </a:t>
            </a:r>
            <a:r>
              <a:rPr lang="ru-RU" sz="2000" b="1" dirty="0"/>
              <a:t>предприниматели вообще отказываются от каких-либо инструментов менеджмента</a:t>
            </a:r>
            <a:r>
              <a:rPr lang="ru-RU" sz="2000" dirty="0"/>
              <a:t>. Они пускают все на самотек и руководствуются принципом «просто сделай это».</a:t>
            </a:r>
            <a:br>
              <a:rPr lang="en-US" sz="2000" dirty="0"/>
            </a:br>
            <a:br>
              <a:rPr lang="ru-RU" sz="2000" dirty="0"/>
            </a:br>
            <a:r>
              <a:rPr lang="ru-RU" sz="2000" dirty="0"/>
              <a:t>Такой подход тоже ни к чему хорошему не приведет.</a:t>
            </a:r>
            <a:br>
              <a:rPr lang="ru-RU" sz="2000" dirty="0"/>
            </a:br>
            <a:r>
              <a:rPr lang="ru-RU" sz="2000" b="1" dirty="0"/>
              <a:t>Даже таким хаотичным и непредсказуемым явлением, как стартап, можно и нужно управлять</a:t>
            </a:r>
            <a:r>
              <a:rPr lang="ru-RU" sz="2000" dirty="0"/>
              <a:t>.</a:t>
            </a:r>
            <a:br>
              <a:rPr lang="ru-RU" sz="2000" dirty="0"/>
            </a:br>
            <a:r>
              <a:rPr lang="ru-RU" sz="2000" dirty="0"/>
              <a:t>И именно для этого используют метод </a:t>
            </a:r>
            <a:r>
              <a:rPr lang="en" sz="2000" dirty="0"/>
              <a:t>Lean.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D3FE95-B82A-983B-6CE1-C3716454C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6" b="7296"/>
          <a:stretch/>
        </p:blipFill>
        <p:spPr>
          <a:xfrm>
            <a:off x="8940800" y="4705644"/>
            <a:ext cx="3251200" cy="215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71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1E3155-846F-684B-91C0-609653EE0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786"/>
            <a:ext cx="10515600" cy="906463"/>
          </a:xfrm>
        </p:spPr>
        <p:txBody>
          <a:bodyPr/>
          <a:lstStyle/>
          <a:p>
            <a:r>
              <a:rPr lang="ru-RU" dirty="0"/>
              <a:t>Что такое бережливый стартап?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C36279-74CF-DE47-A4F1-4663F23EB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181"/>
            <a:ext cx="10515600" cy="542463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Многие разделяют мнение, что успех предпринимателя — это сочетание упорства, ума, хорошего продукта и удачи оказаться в нужное время в нужном месте. А качество управления особого значения не имеет. Но это миф.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rgbClr val="C00000"/>
                </a:solidFill>
              </a:rPr>
              <a:t>«Успех стартапа — не следствие хорошей генетики или счастливой случайности. Этот успех можно спланировать, если следовать правильным процессам. Иначе говоря, успеху можно научиться. А значит, ему можно и научить».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Метод </a:t>
            </a:r>
            <a:r>
              <a:rPr lang="en" sz="2400" dirty="0">
                <a:solidFill>
                  <a:schemeClr val="accent6">
                    <a:lumMod val="50000"/>
                  </a:schemeClr>
                </a:solidFill>
              </a:rPr>
              <a:t>Lean startup — </a:t>
            </a: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это новый подход к непрерывному созданию инноваций.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rgbClr val="002060"/>
                </a:solidFill>
              </a:rPr>
              <a:t>Задача метода </a:t>
            </a:r>
            <a:r>
              <a:rPr lang="en" sz="2400" dirty="0">
                <a:solidFill>
                  <a:srgbClr val="002060"/>
                </a:solidFill>
                <a:latin typeface="Chalkboard" panose="03050602040202020205" pitchFamily="66" charset="0"/>
              </a:rPr>
              <a:t>Lean startup — </a:t>
            </a:r>
            <a:r>
              <a:rPr lang="ru-RU" sz="2400" dirty="0">
                <a:solidFill>
                  <a:srgbClr val="002060"/>
                </a:solidFill>
              </a:rPr>
              <a:t>помочь предпринимателю избежать риска траты огромных денег и сил ради создания никому ненужного продукта.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Со временем методика </a:t>
            </a:r>
            <a:r>
              <a:rPr lang="en" sz="2400" dirty="0"/>
              <a:t>Lean </a:t>
            </a:r>
            <a:r>
              <a:rPr lang="ru-RU" sz="2400" dirty="0"/>
              <a:t>стала пользоваться большой популярностью и применяться не только в стартапах и не только в рамках отрасли </a:t>
            </a:r>
            <a:r>
              <a:rPr lang="en" sz="2400" dirty="0"/>
              <a:t>IT.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74423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7343FE-5327-BA4F-8CFB-D5663908E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Принципы «Бережливого стартапа»:</a:t>
            </a:r>
            <a:br>
              <a:rPr lang="ru-RU" sz="3600" dirty="0"/>
            </a:br>
            <a:r>
              <a:rPr lang="en-US" sz="3600" dirty="0"/>
              <a:t>1: </a:t>
            </a:r>
            <a:r>
              <a:rPr lang="ru-RU" sz="3600" dirty="0"/>
              <a:t>«</a:t>
            </a:r>
            <a:r>
              <a:rPr lang="ru-RU" dirty="0"/>
              <a:t>Предприниматели есть повсюду»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C28F2F-15C8-374B-A0E8-FF393CB1C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623"/>
            <a:ext cx="10515600" cy="292893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Эрик Рис называет предпринимателем любого, у кого есть стартап.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А стартап — это «предприятие, цель которого — разработка новых товаров и услуг в условиях чрезвычайной неопределенности.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Это значит, что подход „экономичный стартап“ можно применять в компаниях любого размера, даже на очень крупных предприятиях, в любом секторе и в любой отрасли».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rgbClr val="C00000"/>
                </a:solidFill>
              </a:rPr>
              <a:t>💡</a:t>
            </a:r>
            <a:r>
              <a:rPr lang="ru-RU" sz="2000" b="1" dirty="0">
                <a:solidFill>
                  <a:srgbClr val="C00000"/>
                </a:solidFill>
              </a:rPr>
              <a:t> Предпринимательство — повсюду.</a:t>
            </a:r>
            <a:r>
              <a:rPr lang="ru-RU" sz="2000" dirty="0">
                <a:solidFill>
                  <a:srgbClr val="C00000"/>
                </a:solidFill>
              </a:rPr>
              <a:t> Подход </a:t>
            </a:r>
            <a:r>
              <a:rPr lang="en" sz="2000" dirty="0">
                <a:solidFill>
                  <a:srgbClr val="C00000"/>
                </a:solidFill>
              </a:rPr>
              <a:t>Lean Startup </a:t>
            </a:r>
            <a:r>
              <a:rPr lang="ru-RU" sz="2000" dirty="0">
                <a:solidFill>
                  <a:srgbClr val="C00000"/>
                </a:solidFill>
              </a:rPr>
              <a:t>можно использовать, в том числе и для обычных компаний.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746631-21D6-9943-87CB-92B6DA869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4396803"/>
            <a:ext cx="8458200" cy="221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06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EEA70-FD49-B846-91B9-127F6C213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39"/>
            <a:ext cx="10515600" cy="1196389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Принципы «Бережливого стартапа»:</a:t>
            </a:r>
            <a:br>
              <a:rPr lang="ru-RU" dirty="0"/>
            </a:br>
            <a:r>
              <a:rPr lang="ru-RU" dirty="0"/>
              <a:t>2. </a:t>
            </a:r>
            <a:r>
              <a:rPr lang="en-US" dirty="0"/>
              <a:t>«</a:t>
            </a:r>
            <a:r>
              <a:rPr lang="ru-RU" dirty="0"/>
              <a:t>Предпринимательство — это менеджмент</a:t>
            </a:r>
            <a:r>
              <a:rPr lang="en-US" dirty="0"/>
              <a:t>»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0BA25C-ECFB-2448-870F-604298778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7320"/>
            <a:ext cx="10515600" cy="359043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Без эффективного менеджмента новая компания не сможет эффективно использовать свои возможности.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Создатель концепции </a:t>
            </a:r>
            <a:r>
              <a:rPr lang="en" sz="2000" dirty="0"/>
              <a:t>Lean Startup </a:t>
            </a:r>
            <a:r>
              <a:rPr lang="ru-RU" sz="2000" dirty="0"/>
              <a:t>сравнивает менеджмент стартапа с вождением автомобиля на дороге, быстро меняющей направление.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Управлению авто противопоставляется запуск ракеты, где спланирована каждая секунда. Так и со стартапами: многие предприниматели работают так, словно собираются лететь в космос, из-за этого не получается гибко подстроиться под изменившиеся условия.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rgbClr val="C00000"/>
                </a:solidFill>
              </a:rPr>
              <a:t>💡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Стартапу нужен менеджмент нового типа, который будет подходить к условиям чрезвычайной неопределенности. Любой современной компании, развитие которой зависит от инноваций, нужна должность «предприниматель».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230569-58DA-CD40-8351-B436B843E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05" b="3668"/>
          <a:stretch/>
        </p:blipFill>
        <p:spPr>
          <a:xfrm>
            <a:off x="2121694" y="5078438"/>
            <a:ext cx="7639748" cy="161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27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8B2AA-B821-8244-90A1-DC1C908E9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718"/>
            <a:ext cx="10515600" cy="1126051"/>
          </a:xfrm>
        </p:spPr>
        <p:txBody>
          <a:bodyPr>
            <a:normAutofit/>
          </a:bodyPr>
          <a:lstStyle/>
          <a:p>
            <a:r>
              <a:rPr lang="ru-RU" sz="3200" dirty="0"/>
              <a:t>Принципы «Бережливого стартапа»:</a:t>
            </a:r>
            <a:br>
              <a:rPr lang="ru-RU" b="1" dirty="0"/>
            </a:br>
            <a:r>
              <a:rPr lang="ru-RU" sz="4000" dirty="0"/>
              <a:t>3</a:t>
            </a:r>
            <a:r>
              <a:rPr lang="en-US" sz="4000" dirty="0"/>
              <a:t>.</a:t>
            </a:r>
            <a:r>
              <a:rPr lang="ru-RU" sz="4000" dirty="0"/>
              <a:t> Постоянное обучение и опора на факты.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4179EC-AC39-E146-B79B-6248CC363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076"/>
            <a:ext cx="10234613" cy="350029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Выдвигаемые гипотезы должны проверяться опытным путем — на основе подтвержденных гипотез дорабатывается продукт.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Из-за того, что продукт стартапа абсолютно новый, его создатели не знают, нужен ли он людям, кто аудитория продукта, что является для нее ценным.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Чтобы найти ответ на эти вопросы, нужно не только выдвигать гипотезы и тестировать их, но и наладить процесс получения эмпирических (опытных) данных, а затем быстро корректировать продукт с учетом полученной информации.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rgbClr val="C00000"/>
                </a:solidFill>
              </a:rPr>
              <a:t>💡Задача стартапа — не только производить товары и зарабатывать деньги. Стартапу необходимо непрерывное обучение с применением научного подхода и проверки гипотез опытным путем.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1AF192-7DB4-D542-8B39-E7D48E5A9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89" b="8248"/>
          <a:stretch/>
        </p:blipFill>
        <p:spPr>
          <a:xfrm>
            <a:off x="2028825" y="5251719"/>
            <a:ext cx="7315200" cy="143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83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689563-36DF-434E-927D-BA86F2327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175"/>
            <a:ext cx="10515600" cy="1234001"/>
          </a:xfrm>
        </p:spPr>
        <p:txBody>
          <a:bodyPr>
            <a:normAutofit/>
          </a:bodyPr>
          <a:lstStyle/>
          <a:p>
            <a:r>
              <a:rPr lang="ru-RU" sz="3200" dirty="0"/>
              <a:t>Принципы «Бережливого стартапа»:</a:t>
            </a:r>
            <a:br>
              <a:rPr lang="en-US" b="1" dirty="0"/>
            </a:br>
            <a:r>
              <a:rPr lang="ru-RU" dirty="0"/>
              <a:t>4. Создать — оценить — сделать 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CD2539-91BF-A349-BFA8-0D0E2ADF2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91176"/>
            <a:ext cx="6819901" cy="523318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После создания </a:t>
            </a:r>
            <a:r>
              <a:rPr lang="en" sz="2000" dirty="0"/>
              <a:t>MVP </a:t>
            </a:r>
            <a:r>
              <a:rPr lang="ru-RU" sz="2000" dirty="0"/>
              <a:t>идет сбор обратной связи от клиентов — на основе полученной информации </a:t>
            </a:r>
            <a:r>
              <a:rPr lang="ru-RU" sz="2000" b="1" dirty="0"/>
              <a:t>принимается решение: продолжать работать по выбранному курсу или стоит скорректировать первоначальные планы</a:t>
            </a:r>
            <a:r>
              <a:rPr lang="ru-RU" sz="2000" dirty="0"/>
              <a:t>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«Бережливый стартап» предполагает, что если задуманный командой стартапа продукт на этапе </a:t>
            </a:r>
            <a:r>
              <a:rPr lang="en" sz="2000" dirty="0"/>
              <a:t>MVP </a:t>
            </a:r>
            <a:r>
              <a:rPr lang="ru-RU" sz="2000" dirty="0"/>
              <a:t>продемонстрирует свое несоответствие потребностям аудитории / рынку, то логичным будет разработка варианта, который учитывает «боль» клиентов и требования рынка.</a:t>
            </a:r>
            <a:br>
              <a:rPr lang="ru-RU" sz="2000" dirty="0"/>
            </a:br>
            <a:r>
              <a:rPr lang="ru-RU" sz="2000" dirty="0"/>
              <a:t>При этом новый вариант может не иметь ничего общего с первоначальной задумкой.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rgbClr val="C00000"/>
                </a:solidFill>
              </a:rPr>
              <a:t>💡 </a:t>
            </a:r>
            <a:r>
              <a:rPr lang="ru-RU" sz="2000" dirty="0">
                <a:solidFill>
                  <a:srgbClr val="7030A0"/>
                </a:solidFill>
              </a:rPr>
              <a:t>Сначала создать минимально рабочую версию продукта, оценить реакцию потребителей, а потом решить, продолжать идти выбранным курсом или изменить направление.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71F545-44C8-4647-8D72-F48F184A8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779" y="1776413"/>
            <a:ext cx="4865501" cy="43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67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5FE93F-4DC9-534B-AD4B-D0C910E15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9" t="23027" b="11252"/>
          <a:stretch/>
        </p:blipFill>
        <p:spPr>
          <a:xfrm>
            <a:off x="7115176" y="0"/>
            <a:ext cx="5105400" cy="20288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62C14C-27C2-B145-A722-9FA500DDA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162675" cy="1106488"/>
          </a:xfrm>
        </p:spPr>
        <p:txBody>
          <a:bodyPr>
            <a:normAutofit fontScale="90000"/>
          </a:bodyPr>
          <a:lstStyle/>
          <a:p>
            <a:r>
              <a:rPr lang="ru-RU" sz="3100" dirty="0"/>
              <a:t>Принципы «Бережливого стартапа»:</a:t>
            </a:r>
            <a:br>
              <a:rPr lang="ru-RU" sz="3600" b="1" dirty="0"/>
            </a:br>
            <a:r>
              <a:rPr lang="ru-RU" dirty="0"/>
              <a:t>5. Оценка успеха стартапа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FD3C88-3C35-D448-81B2-DE552AA21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633"/>
            <a:ext cx="10515599" cy="410686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Для команды стартапа должны быть </a:t>
            </a:r>
            <a:r>
              <a:rPr lang="ru-RU" sz="2000" b="1" dirty="0"/>
              <a:t>критерии</a:t>
            </a:r>
            <a:r>
              <a:rPr lang="ru-RU" sz="2000" dirty="0"/>
              <a:t>, которые позволят понять, насколько результативно идет работа и </a:t>
            </a:r>
            <a:r>
              <a:rPr lang="ru-RU" sz="2000" b="1" dirty="0"/>
              <a:t>насколько успешен продукт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Чтобы понять, что продукт делает успехи, нужно </a:t>
            </a:r>
            <a:r>
              <a:rPr lang="ru-RU" sz="2000" b="1" dirty="0"/>
              <a:t>подтвердить это фактами</a:t>
            </a:r>
            <a:r>
              <a:rPr lang="ru-RU" sz="2000" dirty="0"/>
              <a:t>.</a:t>
            </a:r>
            <a:br>
              <a:rPr lang="ru-RU" sz="2000" dirty="0"/>
            </a:br>
            <a:r>
              <a:rPr lang="ru-RU" sz="2000" dirty="0"/>
              <a:t>Одним из инструментов </a:t>
            </a:r>
            <a:r>
              <a:rPr lang="en" sz="2000" dirty="0"/>
              <a:t>Lean Startup </a:t>
            </a:r>
            <a:r>
              <a:rPr lang="ru-RU" sz="2000" dirty="0"/>
              <a:t>для этого является </a:t>
            </a:r>
            <a:r>
              <a:rPr lang="ru-RU" sz="2000" b="1" dirty="0"/>
              <a:t>продуктовые / бизнес метрики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Показатели успешности стартапа должны быть: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solidFill>
                  <a:srgbClr val="002060"/>
                </a:solidFill>
              </a:rPr>
              <a:t>действенными</a:t>
            </a:r>
            <a:r>
              <a:rPr lang="ru-RU" sz="2000" dirty="0"/>
              <a:t> — связаны с целями компании, дают ясную картину того, что нужно сделать еще, чтобы прийти к нужным результатам;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solidFill>
                  <a:srgbClr val="002060"/>
                </a:solidFill>
              </a:rPr>
              <a:t>простыми</a:t>
            </a:r>
            <a:r>
              <a:rPr lang="ru-RU" sz="2000" dirty="0"/>
              <a:t> — сразу дают понимание текущей ситуации по продукту;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solidFill>
                  <a:srgbClr val="002060"/>
                </a:solidFill>
              </a:rPr>
              <a:t>контролируемыми</a:t>
            </a:r>
            <a:r>
              <a:rPr lang="ru-RU" sz="2000" dirty="0"/>
              <a:t> — есть возможность проверить данные.</a:t>
            </a:r>
          </a:p>
        </p:txBody>
      </p:sp>
    </p:spTree>
    <p:extLst>
      <p:ext uri="{BB962C8B-B14F-4D97-AF65-F5344CB8AC3E}">
        <p14:creationId xmlns:p14="http://schemas.microsoft.com/office/powerpoint/2010/main" val="581230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47D444-EE2A-F04C-A18B-F586EA4E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/>
          <a:lstStyle/>
          <a:p>
            <a:r>
              <a:rPr lang="ru-RU" dirty="0"/>
              <a:t>Какой менеджмент нужен стартапу?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30D635-5374-2142-8C20-D73D7335B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8738"/>
            <a:ext cx="10777538" cy="516413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Стартапу не поможет ни стратегия, ни планы, ни харизматичный управленец, если продукт, который он выпустит, окажется никому не нужным.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Но </a:t>
            </a:r>
            <a:r>
              <a:rPr lang="ru-RU" sz="2400" b="1" dirty="0"/>
              <a:t>нужен ли продукт рынку никто не скажет до запуска стартапа</a:t>
            </a:r>
            <a:r>
              <a:rPr lang="ru-RU" sz="2400" dirty="0"/>
              <a:t>.</a:t>
            </a:r>
            <a:br>
              <a:rPr lang="ru-RU" sz="2400" dirty="0"/>
            </a:br>
            <a:r>
              <a:rPr lang="ru-RU" sz="2400" dirty="0">
                <a:solidFill>
                  <a:srgbClr val="C00000"/>
                </a:solidFill>
              </a:rPr>
              <a:t>Поэтому важнейшей задачей стартапа является выработка у себя </a:t>
            </a:r>
            <a:r>
              <a:rPr lang="ru-RU" sz="2400" b="1" dirty="0">
                <a:solidFill>
                  <a:srgbClr val="C00000"/>
                </a:solidFill>
              </a:rPr>
              <a:t>способности очень быстро понимать, что нужно рынку</a:t>
            </a:r>
            <a:r>
              <a:rPr lang="ru-RU" sz="2400" dirty="0">
                <a:solidFill>
                  <a:srgbClr val="C00000"/>
                </a:solidFill>
              </a:rPr>
              <a:t>, чего хотят клиенты и </a:t>
            </a:r>
            <a:r>
              <a:rPr lang="ru-RU" sz="2400" b="1" dirty="0">
                <a:solidFill>
                  <a:srgbClr val="C00000"/>
                </a:solidFill>
              </a:rPr>
              <a:t>за что</a:t>
            </a:r>
            <a:r>
              <a:rPr lang="ru-RU" sz="2400" dirty="0">
                <a:solidFill>
                  <a:srgbClr val="C00000"/>
                </a:solidFill>
              </a:rPr>
              <a:t> они </a:t>
            </a:r>
            <a:r>
              <a:rPr lang="ru-RU" sz="2400" b="1" dirty="0">
                <a:solidFill>
                  <a:srgbClr val="C00000"/>
                </a:solidFill>
              </a:rPr>
              <a:t>готовы платить</a:t>
            </a:r>
            <a:r>
              <a:rPr lang="ru-RU" sz="2400" dirty="0">
                <a:solidFill>
                  <a:srgbClr val="C00000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Управление стартапом похоже с вождением автомобиля, когда можно </a:t>
            </a:r>
            <a:r>
              <a:rPr lang="ru-RU" sz="2400" b="1" dirty="0"/>
              <a:t>быстро менять курс</a:t>
            </a:r>
            <a:r>
              <a:rPr lang="ru-RU" sz="2400" dirty="0"/>
              <a:t>, подстраиваясь под дорожную ситуацию, и противопоставляет такой подход запуску ракеты, когда нужно все просчитывать и планировать заранее.</a:t>
            </a:r>
            <a:br>
              <a:rPr lang="ru-RU" sz="2400" dirty="0"/>
            </a:b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Вместо разработки сложных планов, основанных на предположениях, вы сможете вносить </a:t>
            </a: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постоянные коррективы легким поворотом руля</a:t>
            </a: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. Это и называется циклом обратной связи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«</a:t>
            </a: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создать-оценить-научиться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»</a:t>
            </a: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488257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DF3CC8-9B09-D832-A1F9-C201488E7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453" y="4506937"/>
            <a:ext cx="2902547" cy="23510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46D66-E926-5F49-965A-C69716E1B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60" y="365125"/>
            <a:ext cx="10515600" cy="780923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Как понять, что нужно людям, без лишних затрат?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188A9B-C2DE-7547-85FC-D3713E393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860" y="1146047"/>
            <a:ext cx="8755966" cy="557830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Выпуск </a:t>
            </a:r>
            <a:r>
              <a:rPr lang="ru-RU" sz="2000" b="1" dirty="0"/>
              <a:t>продуктов, которые оказываются никому не нужны — частая проблема</a:t>
            </a:r>
            <a:r>
              <a:rPr lang="ru-RU" sz="2000" dirty="0"/>
              <a:t> стартапов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b="1" dirty="0"/>
              <a:t>Неопределенность</a:t>
            </a:r>
            <a:r>
              <a:rPr lang="ru-RU" sz="2000" dirty="0"/>
              <a:t> — затуманивает понимание того, какие действия несут ценность, так как </a:t>
            </a:r>
            <a:r>
              <a:rPr lang="ru-RU" sz="2000" b="1" dirty="0"/>
              <a:t>стартап по началу вообще не знает, кто его клиент и что ему нужно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Нужно </a:t>
            </a:r>
            <a:r>
              <a:rPr lang="ru-RU" sz="2000" b="1" dirty="0"/>
              <a:t>наладить процесс получения эмпирических данных</a:t>
            </a:r>
            <a:r>
              <a:rPr lang="ru-RU" sz="2000" dirty="0"/>
              <a:t> — научиться </a:t>
            </a:r>
            <a:r>
              <a:rPr lang="ru-RU" sz="2000" b="1" dirty="0"/>
              <a:t>проверять гипотезы на практике</a:t>
            </a:r>
            <a:r>
              <a:rPr lang="ru-RU" sz="2000" dirty="0"/>
              <a:t>, выясняя реальные потребности клиентов и быстро корректируя продукт.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Вместо создания «идеального продукта» — </a:t>
            </a:r>
            <a:r>
              <a:rPr lang="ru-RU" sz="2000" b="1" dirty="0"/>
              <a:t>выпуск минимально рабочего продукта</a:t>
            </a:r>
            <a:r>
              <a:rPr lang="ru-RU" sz="2000" dirty="0"/>
              <a:t> (</a:t>
            </a:r>
            <a:r>
              <a:rPr lang="en" sz="2000" dirty="0"/>
              <a:t>MVP) </a:t>
            </a:r>
            <a:r>
              <a:rPr lang="ru-RU" sz="2000" dirty="0"/>
              <a:t>и постоянное </a:t>
            </a:r>
            <a:r>
              <a:rPr lang="ru-RU" sz="2000" b="1" dirty="0"/>
              <a:t>получение обратной связи от клиентов</a:t>
            </a:r>
            <a:r>
              <a:rPr lang="ru-RU" sz="2000" dirty="0"/>
              <a:t> с целью того, чтобы </a:t>
            </a:r>
            <a:r>
              <a:rPr lang="ru-RU" sz="2000" b="1" dirty="0"/>
              <a:t>понять</a:t>
            </a:r>
            <a:r>
              <a:rPr lang="ru-RU" sz="2000" dirty="0"/>
              <a:t> их </a:t>
            </a:r>
            <a:r>
              <a:rPr lang="ru-RU" sz="2000" b="1" dirty="0"/>
              <a:t>реальные потребности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Если изначальные допущения не подтверждаются практикой — </a:t>
            </a:r>
            <a:r>
              <a:rPr lang="ru-RU" sz="2000" b="1" dirty="0"/>
              <a:t>делаем</a:t>
            </a:r>
            <a:r>
              <a:rPr lang="en-US" sz="2000" b="1" dirty="0"/>
              <a:t> «</a:t>
            </a:r>
            <a:r>
              <a:rPr lang="ru-RU" sz="2000" b="1" dirty="0"/>
              <a:t>вираж</a:t>
            </a:r>
            <a:r>
              <a:rPr lang="en-US" sz="2000" b="1" dirty="0"/>
              <a:t>»</a:t>
            </a:r>
            <a:r>
              <a:rPr lang="ru-RU" sz="2000" dirty="0"/>
              <a:t> (</a:t>
            </a:r>
            <a:r>
              <a:rPr lang="en-US" sz="2000" dirty="0"/>
              <a:t>pivot)</a:t>
            </a:r>
            <a:endParaRPr lang="ru-RU" sz="2000" dirty="0"/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b="1" dirty="0"/>
              <a:t>Тестируем</a:t>
            </a:r>
            <a:r>
              <a:rPr lang="ru-RU" sz="2000" dirty="0"/>
              <a:t> каждый элемент бизнес-плана </a:t>
            </a:r>
            <a:r>
              <a:rPr lang="ru-RU" sz="2000" b="1" dirty="0"/>
              <a:t>опытным путем</a:t>
            </a:r>
            <a:r>
              <a:rPr lang="ru-RU" sz="2000" dirty="0"/>
              <a:t>, что похоже с научным методом </a:t>
            </a:r>
            <a:r>
              <a:rPr lang="ru-RU" sz="2000" b="1" dirty="0"/>
              <a:t>тестирования гипотез с помощью экспериментов</a:t>
            </a:r>
            <a:endParaRPr lang="ru-RU" sz="2000" dirty="0"/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Имеем «</a:t>
            </a:r>
            <a:r>
              <a:rPr lang="ru-RU" sz="2000" b="1" dirty="0"/>
              <a:t>Право на неудачи и возможность на них учиться</a:t>
            </a:r>
            <a:r>
              <a:rPr lang="ru-RU" sz="20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353337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027C46-9603-4649-9A50-A424191CC7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0" y="319156"/>
            <a:ext cx="12192000" cy="621968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4E4F0E-0B07-8C49-81B6-461BA05E4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/>
          <a:lstStyle/>
          <a:p>
            <a:r>
              <a:rPr lang="ru-RU" dirty="0"/>
              <a:t>Стартап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242D2A-FCD3-D945-8C10-9305620EF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504920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Стартап — компания с короткой историей операционной деятельности</a:t>
            </a:r>
          </a:p>
          <a:p>
            <a:r>
              <a:rPr lang="ru-RU" dirty="0"/>
              <a:t>Стартап — это коммерческое предприятие, основанное на какой-либо </a:t>
            </a:r>
            <a:r>
              <a:rPr lang="ru-RU" b="1" dirty="0"/>
              <a:t>(инновационной</a:t>
            </a:r>
            <a:r>
              <a:rPr lang="en-US" b="1" dirty="0"/>
              <a:t>, </a:t>
            </a:r>
            <a:r>
              <a:rPr lang="ru-RU" b="1" dirty="0"/>
              <a:t>технологической) идее</a:t>
            </a:r>
            <a:r>
              <a:rPr lang="ru-RU" dirty="0"/>
              <a:t> и требующий финансирования для развития</a:t>
            </a:r>
          </a:p>
          <a:p>
            <a:r>
              <a:rPr lang="ru-RU" dirty="0"/>
              <a:t>Характеризуются </a:t>
            </a:r>
            <a:r>
              <a:rPr lang="ru-RU" b="1" dirty="0"/>
              <a:t>масштабируемой бизнес-моделью</a:t>
            </a:r>
          </a:p>
          <a:p>
            <a:r>
              <a:rPr lang="ru-RU" dirty="0"/>
              <a:t>Стартапом может быть названа организация, создающая </a:t>
            </a:r>
            <a:r>
              <a:rPr lang="ru-RU" b="1" dirty="0"/>
              <a:t>новый продукт или услугу</a:t>
            </a:r>
            <a:r>
              <a:rPr lang="ru-RU" dirty="0"/>
              <a:t> (продуктовую инновацию) </a:t>
            </a:r>
            <a:r>
              <a:rPr lang="ru-RU" b="1" dirty="0"/>
              <a:t>в условиях высокой неопределённости</a:t>
            </a:r>
          </a:p>
          <a:p>
            <a:r>
              <a:rPr lang="ru-RU" dirty="0"/>
              <a:t>Главная характеристика стартапов — </a:t>
            </a:r>
            <a:r>
              <a:rPr lang="ru-RU" b="1" dirty="0"/>
              <a:t>быстрый рост</a:t>
            </a:r>
          </a:p>
          <a:p>
            <a:r>
              <a:rPr lang="ru-RU" b="1" dirty="0"/>
              <a:t>Высокая роль технологий</a:t>
            </a:r>
            <a:r>
              <a:rPr lang="ru-RU" dirty="0"/>
              <a:t> в обеспечении устойчивого роста, но не обязательно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617828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0E9CFB-99F2-2042-B433-13DDDDC22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58" y="365125"/>
            <a:ext cx="7714957" cy="854075"/>
          </a:xfrm>
        </p:spPr>
        <p:txBody>
          <a:bodyPr/>
          <a:lstStyle/>
          <a:p>
            <a:r>
              <a:rPr lang="ru-RU" dirty="0"/>
              <a:t>Разбейте видение на части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C6327A-7366-CB4D-80B3-556932E2D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58" y="1316736"/>
            <a:ext cx="7714957" cy="517613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Главные предположения для любого предпринимателя — это </a:t>
            </a:r>
            <a:r>
              <a:rPr lang="ru-RU" sz="2200" b="1" dirty="0"/>
              <a:t>гипотеза ценности</a:t>
            </a:r>
            <a:r>
              <a:rPr lang="ru-RU" sz="2200" dirty="0"/>
              <a:t> и </a:t>
            </a:r>
            <a:r>
              <a:rPr lang="ru-RU" sz="2200" b="1" dirty="0"/>
              <a:t>гипотеза роста</a:t>
            </a:r>
            <a:r>
              <a:rPr lang="ru-RU" sz="2200" dirty="0"/>
              <a:t>.</a:t>
            </a:r>
          </a:p>
          <a:p>
            <a:pPr>
              <a:lnSpc>
                <a:spcPct val="100000"/>
              </a:lnSpc>
            </a:pPr>
            <a:r>
              <a:rPr lang="ru-RU" sz="2200" b="1" dirty="0"/>
              <a:t>Гипотеза ценности </a:t>
            </a:r>
            <a:r>
              <a:rPr lang="ru-RU" sz="2200" dirty="0"/>
              <a:t>— </a:t>
            </a:r>
            <a:r>
              <a:rPr lang="ru-RU" sz="2200" b="1" dirty="0"/>
              <a:t>почувствуют ли покупатели ценность товара или услуги, когда начнут ими пользоваться</a:t>
            </a:r>
            <a:r>
              <a:rPr lang="ru-RU" sz="2200" dirty="0"/>
              <a:t>.</a:t>
            </a:r>
          </a:p>
          <a:p>
            <a:pPr lvl="1">
              <a:lnSpc>
                <a:spcPct val="100000"/>
              </a:lnSpc>
            </a:pPr>
            <a:r>
              <a:rPr lang="ru-RU" sz="2200" dirty="0"/>
              <a:t>Опросы не дадут достоверного ответа на этот вопрос в отличие от </a:t>
            </a:r>
            <a:r>
              <a:rPr lang="ru-RU" sz="2200" b="1" dirty="0"/>
              <a:t>эксперимента</a:t>
            </a:r>
            <a:r>
              <a:rPr lang="ru-RU" sz="2200" dirty="0"/>
              <a:t>, который поможет найти более точные показатели.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Гипотеза роста можно проверить, оценив то, </a:t>
            </a:r>
            <a:r>
              <a:rPr lang="ru-RU" sz="2200" b="1" dirty="0"/>
              <a:t>как информация о проекте будет распространятся после его запуска</a:t>
            </a:r>
            <a:r>
              <a:rPr lang="ru-RU" sz="2200" dirty="0"/>
              <a:t>, как </a:t>
            </a:r>
            <a:r>
              <a:rPr lang="ru-RU" sz="2200" b="1" dirty="0"/>
              <a:t>первые последователи</a:t>
            </a:r>
            <a:r>
              <a:rPr lang="ru-RU" sz="2200" dirty="0"/>
              <a:t> станут себя вести и рассказывать о проекте</a:t>
            </a: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rgbClr val="C00000"/>
                </a:solidFill>
              </a:rPr>
              <a:t>«Вирусность», «Виральность»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734C26-BD89-E516-6A44-ECCDEE398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389" y="1645920"/>
            <a:ext cx="3827611" cy="414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1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2E90D1-B0D4-F34D-A6E8-BF4EF5E16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0515600" cy="683387"/>
          </a:xfrm>
        </p:spPr>
        <p:txBody>
          <a:bodyPr>
            <a:normAutofit fontScale="90000"/>
          </a:bodyPr>
          <a:lstStyle/>
          <a:p>
            <a:pPr fontAlgn="t"/>
            <a:r>
              <a:rPr lang="ru-RU" dirty="0"/>
              <a:t>Типология людей по готовности к новому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1FEF57-766E-D446-BC08-41BC1FD09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458" y="950976"/>
            <a:ext cx="6189158" cy="2731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99861D-D13A-854B-93C2-99D84B096CBA}"/>
              </a:ext>
            </a:extLst>
          </p:cNvPr>
          <p:cNvSpPr txBox="1"/>
          <p:nvPr/>
        </p:nvSpPr>
        <p:spPr>
          <a:xfrm>
            <a:off x="402336" y="1158241"/>
            <a:ext cx="62910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t">
              <a:buFont typeface="+mj-lt"/>
              <a:buAutoNum type="arabicPeriod"/>
            </a:pPr>
            <a:r>
              <a:rPr lang="ru-RU" b="1" dirty="0"/>
              <a:t>новаторы </a:t>
            </a:r>
            <a:r>
              <a:rPr lang="ru-RU" dirty="0"/>
              <a:t>(2,5%) – люди, стремящиеся к новизне, склонные к риску. Такие люди всегда покупают новинки и модные вещи первыми и являются «проводниками» инноваций в обществе. </a:t>
            </a:r>
          </a:p>
          <a:p>
            <a:pPr marL="342900" indent="-342900" fontAlgn="t">
              <a:buFont typeface="+mj-lt"/>
              <a:buAutoNum type="arabicPeriod"/>
            </a:pPr>
            <a:r>
              <a:rPr lang="ru-RU" b="1" dirty="0"/>
              <a:t>ранние последователи </a:t>
            </a:r>
            <a:r>
              <a:rPr lang="ru-RU" dirty="0"/>
              <a:t>(13,5%) – люди, склонные к принятию инноваций, но более осторожные, чем новаторы; они начинают использовать новинки тогда, когда увидят, что ими пользуются новаторы или какие-либо известные люди;</a:t>
            </a:r>
          </a:p>
          <a:p>
            <a:pPr marL="342900" indent="-342900" fontAlgn="t">
              <a:buFont typeface="+mj-lt"/>
              <a:buAutoNum type="arabicPeriod"/>
            </a:pPr>
            <a:r>
              <a:rPr lang="ru-RU" b="1" dirty="0"/>
              <a:t>раннее большинство</a:t>
            </a:r>
            <a:r>
              <a:rPr lang="ru-RU" dirty="0"/>
              <a:t> (34%) – люди достаточно консервативные, они начинают пользоваться новинками уже тогда, когда довольно большое количество людей их освоило. Но когда раннее большинство приняло инновацию – можно считать, что она внедрена в сознание людей;</a:t>
            </a:r>
          </a:p>
          <a:p>
            <a:pPr marL="342900" indent="-342900" fontAlgn="t">
              <a:buFont typeface="+mj-lt"/>
              <a:buAutoNum type="arabicPeriod"/>
            </a:pPr>
            <a:r>
              <a:rPr lang="ru-RU" b="1" dirty="0"/>
              <a:t>позднее большинство </a:t>
            </a:r>
            <a:r>
              <a:rPr lang="ru-RU" dirty="0"/>
              <a:t>(34%) – привлечение этой части населения фактически означает, что новинка перестала быть таковой и стала продуктом массового потребления. В это время новаторы уже начинают использовать более новые продукты;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513BAA-5C69-A849-9FAA-88A338F78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352" y="3572052"/>
            <a:ext cx="4779264" cy="330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19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F53167-B8B7-1141-9067-EB55A91AB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604" y="0"/>
            <a:ext cx="2091396" cy="205438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DBBDD-418F-1A40-98C7-867C133C2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49354"/>
            <a:ext cx="8948928" cy="671195"/>
          </a:xfrm>
        </p:spPr>
        <p:txBody>
          <a:bodyPr>
            <a:normAutofit fontScale="90000"/>
          </a:bodyPr>
          <a:lstStyle/>
          <a:p>
            <a:r>
              <a:rPr lang="ru-RU" dirty="0"/>
              <a:t>Цикл «Создать — оценить — научиться»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96FA22-C8A0-B649-ABC5-78E1FEC2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3" y="1181686"/>
            <a:ext cx="11037511" cy="5573444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Создать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Для стартапа необходимо как можно быстрее создать</a:t>
            </a:r>
            <a:br>
              <a:rPr lang="ru-RU" sz="2000" dirty="0"/>
            </a:br>
            <a:r>
              <a:rPr lang="ru-RU" sz="2000" b="1" i="1" dirty="0"/>
              <a:t>минимально рабочий продукт</a:t>
            </a:r>
            <a:r>
              <a:rPr lang="ru-RU" sz="2000" dirty="0"/>
              <a:t> (</a:t>
            </a:r>
            <a:r>
              <a:rPr lang="en" sz="2000" dirty="0"/>
              <a:t>MVP).</a:t>
            </a:r>
            <a:endParaRPr lang="ru-RU" sz="20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" sz="2000" dirty="0"/>
              <a:t>MVP — </a:t>
            </a:r>
            <a:r>
              <a:rPr lang="ru-RU" sz="2000" dirty="0"/>
              <a:t>это версия продукта, созданная с минимальными усилиями на разработку.</a:t>
            </a:r>
            <a:endParaRPr lang="en-US" sz="20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Он должен быть качественным настолько, чтобы привлекать первых клиентов, но не более.</a:t>
            </a:r>
            <a:br>
              <a:rPr lang="ru-RU" sz="2000" dirty="0"/>
            </a:br>
            <a:r>
              <a:rPr lang="ru-RU" sz="2000" dirty="0"/>
              <a:t>Продукт может быть лишен каких-то опций, достаточным, чтобы можно было оценить его успех или неудачу.</a:t>
            </a:r>
            <a:endParaRPr lang="en-US" sz="2000" dirty="0"/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Оценить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Нужно ли это людям?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Это количественный подход, позволяющий выяснить, настолько успешны наши попытки запустить механизм роста.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Научиться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Понять, двигаться ли дальше тем же путем или требуется сделать </a:t>
            </a:r>
            <a:r>
              <a:rPr lang="en-US" sz="2000" dirty="0"/>
              <a:t>«</a:t>
            </a:r>
            <a:r>
              <a:rPr lang="ru-RU" sz="2000" dirty="0"/>
              <a:t>вираж</a:t>
            </a:r>
            <a:r>
              <a:rPr lang="en-US" sz="2000" dirty="0"/>
              <a:t>» (pivot)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Если выбранный путь не ведет к успеху, он должен быть готов найти новую стратегическую гипотезу и перестать тратить средства на следование ненужному направлению.</a:t>
            </a:r>
            <a:br>
              <a:rPr lang="ru-RU" sz="2000" dirty="0"/>
            </a:b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16817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0A070A-F089-0649-9227-B9E3FE6BE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442"/>
            <a:ext cx="5970563" cy="878459"/>
          </a:xfrm>
        </p:spPr>
        <p:txBody>
          <a:bodyPr/>
          <a:lstStyle/>
          <a:p>
            <a:r>
              <a:rPr lang="ru-RU" dirty="0"/>
              <a:t>«Выходить в поля»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EB1043-6D55-2841-A409-8037141A1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3207"/>
            <a:ext cx="10515600" cy="474205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Стратегические решения должны быть основаны на знании потребителя.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ru-RU" sz="2400" dirty="0"/>
              <a:t>Японский принцип «</a:t>
            </a:r>
            <a:r>
              <a:rPr lang="ru-RU" sz="2400" i="1" noProof="1"/>
              <a:t>генти генбуцу</a:t>
            </a:r>
            <a:r>
              <a:rPr lang="ru-RU" sz="2400" dirty="0"/>
              <a:t>», который переводят как «иди и посмотри сам».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Пример </a:t>
            </a:r>
            <a:r>
              <a:rPr lang="en" sz="2400" dirty="0">
                <a:solidFill>
                  <a:schemeClr val="accent5">
                    <a:lumMod val="50000"/>
                  </a:schemeClr>
                </a:solidFill>
              </a:rPr>
              <a:t>Toyota</a:t>
            </a: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. Ответственный за разработку минивэна </a:t>
            </a:r>
            <a:r>
              <a:rPr lang="en" sz="2400" dirty="0">
                <a:solidFill>
                  <a:schemeClr val="accent5">
                    <a:lumMod val="50000"/>
                  </a:schemeClr>
                </a:solidFill>
              </a:rPr>
              <a:t>Sienna </a:t>
            </a: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менеджер объехал все штаты США и пообщался с семьями, выяснив какой минивэн хотят видеть жители Америки и учел мнение их детей, что положительно отразилось на продажах этой марки машины.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/>
              <a:t>«</a:t>
            </a:r>
            <a:r>
              <a:rPr lang="ru-RU" sz="2400" dirty="0"/>
              <a:t>За цифрами всегда стоят люди</a:t>
            </a:r>
            <a:r>
              <a:rPr lang="en-US" sz="2400" dirty="0"/>
              <a:t>»:</a:t>
            </a:r>
            <a:r>
              <a:rPr lang="ru-RU" sz="2400" dirty="0"/>
              <a:t> нужно добывать знание из первых рук, буквально выходя на улицу. И первым делом нужно узнать, действительно ли у потенциальных потребителей есть серьезная проблема, которую нужно решить.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664D0C-8886-69CF-9F64-3F198CF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902" y="0"/>
            <a:ext cx="3484098" cy="182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32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5F39E2-14EE-9B42-AFB0-3F913808A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718"/>
            <a:ext cx="10515600" cy="902843"/>
          </a:xfrm>
        </p:spPr>
        <p:txBody>
          <a:bodyPr/>
          <a:lstStyle/>
          <a:p>
            <a:r>
              <a:rPr lang="ru-RU" dirty="0"/>
              <a:t>Три механизма роста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B6585E-ABC9-764D-9341-3CB95A439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5776"/>
            <a:ext cx="9276471" cy="532150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200" b="1" dirty="0"/>
              <a:t>Механизм </a:t>
            </a:r>
            <a:r>
              <a:rPr lang="en-US" sz="2200" b="1" dirty="0"/>
              <a:t>«</a:t>
            </a:r>
            <a:r>
              <a:rPr lang="ru-RU" sz="2200" b="1" dirty="0"/>
              <a:t>липкого</a:t>
            </a:r>
            <a:r>
              <a:rPr lang="en-US" sz="2200" b="1" dirty="0"/>
              <a:t>»</a:t>
            </a:r>
            <a:r>
              <a:rPr lang="ru-RU" sz="2200" b="1" dirty="0"/>
              <a:t> роста</a:t>
            </a:r>
            <a:r>
              <a:rPr lang="ru-RU" sz="2200" dirty="0"/>
              <a:t>. Если коэффициент привлечения новых потребителей превышает коэффициент потери, то популярность продукта растет. Важно отслеживать и </a:t>
            </a:r>
            <a:r>
              <a:rPr lang="ru-RU" sz="2200" u="sng" dirty="0"/>
              <a:t>снижать потери</a:t>
            </a:r>
            <a:r>
              <a:rPr lang="ru-RU" sz="2200" dirty="0"/>
              <a:t> потребителей.</a:t>
            </a:r>
          </a:p>
          <a:p>
            <a:pPr>
              <a:lnSpc>
                <a:spcPct val="100000"/>
              </a:lnSpc>
            </a:pPr>
            <a:r>
              <a:rPr lang="ru-RU" sz="2200" b="1" dirty="0"/>
              <a:t>Механизм вирусного роста</a:t>
            </a:r>
            <a:r>
              <a:rPr lang="ru-RU" sz="2200" dirty="0"/>
              <a:t>. Его скорость определяется </a:t>
            </a:r>
            <a:r>
              <a:rPr lang="ru-RU" sz="2200" i="1" dirty="0"/>
              <a:t>вирусным коэффициентом</a:t>
            </a:r>
            <a:r>
              <a:rPr lang="ru-RU" sz="2200" dirty="0"/>
              <a:t>. Чем выше этот коэффициент, тем быстрее продукт будет приобретать популярность. Вирусный коэффициент показывает, сколько еще клиентов может привести за собой каждый новый клиент. Каждый его друг — тоже потенциальный клиент, и он тоже может привести своих друзей.</a:t>
            </a:r>
          </a:p>
          <a:p>
            <a:pPr>
              <a:lnSpc>
                <a:spcPct val="100000"/>
              </a:lnSpc>
            </a:pPr>
            <a:r>
              <a:rPr lang="ru-RU" sz="2200" b="1" dirty="0"/>
              <a:t>Механизм оплаченного роста</a:t>
            </a:r>
            <a:r>
              <a:rPr lang="ru-RU" sz="2200" dirty="0"/>
              <a:t>. Чтобы компания стабильно росла в течение длительного времени с помощью механизма оплаченного роста, ей нужна способность „монетизировать“ определенную группу пользователей».</a:t>
            </a:r>
          </a:p>
          <a:p>
            <a:pPr lvl="1">
              <a:lnSpc>
                <a:spcPct val="100000"/>
              </a:lnSpc>
            </a:pPr>
            <a:r>
              <a:rPr lang="en" sz="2200" dirty="0"/>
              <a:t>Customer Acquisition Cost (CAC)</a:t>
            </a:r>
            <a:r>
              <a:rPr lang="en" sz="2200" b="1" dirty="0"/>
              <a:t> &lt; </a:t>
            </a:r>
            <a:r>
              <a:rPr lang="en" sz="2200" dirty="0"/>
              <a:t>Customer Lifetime Value (LTV)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A45E6D-25FE-D36F-ABAC-3E62FC481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8" y="1587499"/>
            <a:ext cx="1838178" cy="36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41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A6699C-39C2-4041-8C64-87CA95055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149"/>
            <a:ext cx="12192000" cy="6160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A5921A-ABC7-EC4D-BAA2-2C94BC94CF26}"/>
              </a:ext>
            </a:extLst>
          </p:cNvPr>
          <p:cNvSpPr txBox="1"/>
          <p:nvPr/>
        </p:nvSpPr>
        <p:spPr>
          <a:xfrm>
            <a:off x="304800" y="0"/>
            <a:ext cx="11484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Lean Canvas</a:t>
            </a:r>
            <a:r>
              <a:rPr lang="ru-RU" sz="4000" dirty="0">
                <a:latin typeface="+mj-lt"/>
              </a:rPr>
              <a:t>:</a:t>
            </a:r>
            <a:r>
              <a:rPr lang="en-US" sz="4000" dirty="0">
                <a:latin typeface="+mj-lt"/>
              </a:rPr>
              <a:t> </a:t>
            </a:r>
            <a:r>
              <a:rPr lang="ru-RU" sz="4000" dirty="0">
                <a:latin typeface="+mj-lt"/>
              </a:rPr>
              <a:t>Шаблон описания стартапа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9320FF-1CA8-66DE-BF30-7B68BB5189F7}"/>
              </a:ext>
            </a:extLst>
          </p:cNvPr>
          <p:cNvSpPr txBox="1"/>
          <p:nvPr/>
        </p:nvSpPr>
        <p:spPr>
          <a:xfrm>
            <a:off x="4979963" y="3207434"/>
            <a:ext cx="2264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 High Level Concept</a:t>
            </a:r>
            <a:endParaRPr lang="ru-RU" b="1" dirty="0">
              <a:solidFill>
                <a:schemeClr val="bg1"/>
              </a:solidFill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09C13-E292-AAD3-742F-8EF430F7453C}"/>
              </a:ext>
            </a:extLst>
          </p:cNvPr>
          <p:cNvCxnSpPr/>
          <p:nvPr/>
        </p:nvCxnSpPr>
        <p:spPr>
          <a:xfrm>
            <a:off x="4979963" y="3207434"/>
            <a:ext cx="2264899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033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E49D43-B70F-E548-8CC5-BD3EE8019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r>
              <a:rPr lang="en-US" dirty="0"/>
              <a:t>0. </a:t>
            </a:r>
            <a:r>
              <a:rPr lang="ru-RU" dirty="0"/>
              <a:t>Концепция (</a:t>
            </a:r>
            <a:r>
              <a:rPr lang="en-US" dirty="0"/>
              <a:t>High-Level Concept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823A1F-8FFF-164C-96BE-F64448F90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575"/>
            <a:ext cx="10515600" cy="50503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Здесь вам нужно будет четко определить, кто вы такие.</a:t>
            </a: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Концепция отвечает на вопрос «Что?»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Скажем, вы — фестиваль, но какой именно фестиваль? К примеру, фестиваль «Психоделический всемирный невероятный </a:t>
            </a:r>
            <a:r>
              <a:rPr lang="en" sz="2400" dirty="0"/>
              <a:t>Wow-</a:t>
            </a:r>
            <a:r>
              <a:rPr lang="ru-RU" sz="2400" dirty="0"/>
              <a:t>фестиваль»</a:t>
            </a:r>
            <a:r>
              <a:rPr lang="en" sz="2400" dirty="0"/>
              <a:t> (</a:t>
            </a:r>
            <a:r>
              <a:rPr lang="ru-RU" sz="2400" dirty="0"/>
              <a:t>типа </a:t>
            </a:r>
            <a:r>
              <a:rPr lang="en-US" sz="2400" dirty="0"/>
              <a:t>«Burning Man»</a:t>
            </a:r>
            <a:r>
              <a:rPr lang="ru-RU" sz="2400" dirty="0"/>
              <a:t>). Вы можете подумать о том, как объяснить его простыми словами, чтобы люди сразу же понимали, что это за продукт, какую ценность вы им предлагаете.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«Быстрый поисковик, выдающий релевантные результаты»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Социальная сеть</a:t>
            </a:r>
            <a:r>
              <a:rPr lang="en-US" sz="2400" dirty="0"/>
              <a:t> </a:t>
            </a:r>
            <a:r>
              <a:rPr lang="ru-RU" sz="2400" dirty="0"/>
              <a:t>для наркозависимых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«Интернет-магазин, в котором можно купить всё»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Музыкальный стриминговый сервис с лучшими в мире ИИ-рекомендациями</a:t>
            </a:r>
          </a:p>
        </p:txBody>
      </p:sp>
    </p:spTree>
    <p:extLst>
      <p:ext uri="{BB962C8B-B14F-4D97-AF65-F5344CB8AC3E}">
        <p14:creationId xmlns:p14="http://schemas.microsoft.com/office/powerpoint/2010/main" val="3444387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2472D-B7AA-3546-AF34-BA079AE8B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771"/>
          </a:xfrm>
        </p:spPr>
        <p:txBody>
          <a:bodyPr>
            <a:noAutofit/>
          </a:bodyPr>
          <a:lstStyle/>
          <a:p>
            <a:r>
              <a:rPr lang="en-US" sz="3600" dirty="0"/>
              <a:t>1. </a:t>
            </a:r>
            <a:r>
              <a:rPr lang="ru-RU" sz="3600" dirty="0"/>
              <a:t>Сегменты потребителей и ранние</a:t>
            </a:r>
            <a:r>
              <a:rPr lang="en-US" sz="3600" dirty="0"/>
              <a:t> </a:t>
            </a:r>
            <a:r>
              <a:rPr lang="ru-RU" sz="3600" dirty="0"/>
              <a:t>последователи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55143D-144F-A74E-B0DF-09A02DDCA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576"/>
            <a:ext cx="9206132" cy="4791456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400" b="1" dirty="0"/>
              <a:t>Кто клиент?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400" dirty="0"/>
              <a:t>Определите, кто будет покупать продукт, а кто — пользоваться им. Например, если вы делаете приложение или сервис для компаний, за выбор и оплату обычно отвечает руководитель, а за использование продукта — его сотрудники.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400" b="1" dirty="0"/>
              <a:t>Кто первые пользователи?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400" dirty="0"/>
              <a:t>Соберите группу из нескольких представителей вашей целевой аудитории. Они будут участвовать в разработке и запуске продукта: помогать проверять гипотезы, первыми тестировать, что получилось, и давать обратную связь.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5383C9-B2EA-FA43-A90A-42E83165F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791" y="1560576"/>
            <a:ext cx="1776827" cy="45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25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E70116-7215-CE43-808E-25B875365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3616" y="-1"/>
            <a:ext cx="1548384" cy="38415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206EC-D7E9-6D4D-9B0C-FDF416E01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4" y="241646"/>
            <a:ext cx="10515600" cy="768731"/>
          </a:xfrm>
        </p:spPr>
        <p:txBody>
          <a:bodyPr>
            <a:normAutofit/>
          </a:bodyPr>
          <a:lstStyle/>
          <a:p>
            <a:r>
              <a:rPr lang="en-US" sz="3600" dirty="0"/>
              <a:t>2. </a:t>
            </a:r>
            <a:r>
              <a:rPr lang="ru-RU" sz="3600" dirty="0"/>
              <a:t>Проблема и существующие альтернативы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FC54B7-AFFE-8149-A4E8-F88B7ADCC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104" y="1252024"/>
            <a:ext cx="10902696" cy="5162843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000" b="1" dirty="0"/>
              <a:t>Какая проблема есть у клиента?</a:t>
            </a:r>
          </a:p>
          <a:p>
            <a:pPr fontAlgn="base">
              <a:lnSpc>
                <a:spcPct val="100000"/>
              </a:lnSpc>
            </a:pPr>
            <a:r>
              <a:rPr lang="ru-RU" sz="2000" dirty="0"/>
              <a:t>Посмотрите на все сегменты покупателей из первого блока и сформулируйте, </a:t>
            </a:r>
            <a:r>
              <a:rPr lang="ru-RU" sz="2000" u="sng" dirty="0"/>
              <a:t>какую их потребность закрывает продукт</a:t>
            </a:r>
            <a:r>
              <a:rPr lang="ru-RU" sz="2000" dirty="0"/>
              <a:t>.</a:t>
            </a:r>
          </a:p>
          <a:p>
            <a:pPr fontAlgn="base">
              <a:lnSpc>
                <a:spcPct val="100000"/>
              </a:lnSpc>
            </a:pPr>
            <a:r>
              <a:rPr lang="ru-RU" sz="2000" dirty="0"/>
              <a:t>Например, вы придумали </a:t>
            </a:r>
            <a:r>
              <a:rPr lang="ru-RU" sz="2000" u="sng" dirty="0"/>
              <a:t>новую социальную сеть для нетворкинга</a:t>
            </a:r>
            <a:r>
              <a:rPr lang="ru-RU" sz="2000" dirty="0"/>
              <a:t>. Её главная цель — познакомить специалистов из разных сфер для общих проектов. Такой продукт закрывает </a:t>
            </a:r>
            <a:r>
              <a:rPr lang="ru-RU" sz="2000" u="sng" dirty="0"/>
              <a:t>потребность</a:t>
            </a:r>
            <a:r>
              <a:rPr lang="ru-RU" sz="2000" dirty="0"/>
              <a:t> клиента </a:t>
            </a:r>
            <a:r>
              <a:rPr lang="ru-RU" sz="2000" u="sng" dirty="0"/>
              <a:t>в общении и поиске профессиональных связей</a:t>
            </a:r>
            <a:r>
              <a:rPr lang="ru-RU" sz="2000" dirty="0"/>
              <a:t>.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b="1" dirty="0"/>
              <a:t>Кто уже решает эту проблему?</a:t>
            </a:r>
          </a:p>
          <a:p>
            <a:pPr fontAlgn="base">
              <a:lnSpc>
                <a:spcPct val="100000"/>
              </a:lnSpc>
            </a:pPr>
            <a:r>
              <a:rPr lang="ru-RU" sz="2000" dirty="0"/>
              <a:t>Выявите всех существующих конкурентов продукта. Любую проблему уже кто-то решает, но кто — не всегда очевидно. Если ваш продукт — </a:t>
            </a:r>
            <a:r>
              <a:rPr lang="ru-RU" sz="2000" u="sng" dirty="0"/>
              <a:t>сервис вызова такси</a:t>
            </a:r>
            <a:r>
              <a:rPr lang="ru-RU" sz="2000" dirty="0"/>
              <a:t>, и вы закрываете потребность клиента в комфортном передвижении, то ваши </a:t>
            </a:r>
            <a:r>
              <a:rPr lang="ru-RU" sz="2000" u="sng" dirty="0"/>
              <a:t>конкуренты</a:t>
            </a:r>
            <a:r>
              <a:rPr lang="ru-RU" sz="2000" dirty="0"/>
              <a:t> — не только аналогичные сервисы, но и компании, которые продают </a:t>
            </a:r>
            <a:r>
              <a:rPr lang="ru-RU" sz="2000" u="sng" dirty="0"/>
              <a:t>автомобили, велосипеды или самокаты</a:t>
            </a:r>
            <a:r>
              <a:rPr lang="ru-RU" sz="2000" dirty="0"/>
              <a:t>.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dirty="0"/>
              <a:t>Ответить на эти вопросы и ориентироваться на потребности пользователя помогает концепция </a:t>
            </a:r>
            <a:r>
              <a:rPr lang="en" sz="2000" b="1" dirty="0">
                <a:hlinkClick r:id="rId3"/>
              </a:rPr>
              <a:t>Jobs To Be Done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847651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5C27C-D0D7-2D4E-C84F-79AC6AF5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58" y="294788"/>
            <a:ext cx="7166317" cy="915035"/>
          </a:xfrm>
        </p:spPr>
        <p:txBody>
          <a:bodyPr/>
          <a:lstStyle/>
          <a:p>
            <a:r>
              <a:rPr lang="ru-RU" dirty="0"/>
              <a:t>Кратко про </a:t>
            </a:r>
            <a:r>
              <a:rPr lang="en-US" dirty="0"/>
              <a:t>Jobs To Be Done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79641A-C535-70D2-43A7-A8226E465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58" y="1267050"/>
            <a:ext cx="10219006" cy="5352433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200" dirty="0"/>
              <a:t>Это теория о поведении пользователей, которая</a:t>
            </a:r>
            <a:br>
              <a:rPr lang="ru-RU" sz="2200" dirty="0"/>
            </a:br>
            <a:r>
              <a:rPr lang="ru-RU" sz="2200" dirty="0"/>
              <a:t>помогает понять, </a:t>
            </a:r>
            <a:r>
              <a:rPr lang="ru-RU" sz="2200" b="1" dirty="0"/>
              <a:t>как и почему люди принимают</a:t>
            </a:r>
            <a:br>
              <a:rPr lang="ru-RU" sz="2200" b="1" dirty="0"/>
            </a:br>
            <a:r>
              <a:rPr lang="ru-RU" sz="2200" b="1" dirty="0"/>
              <a:t>решение о первой покупке</a:t>
            </a:r>
            <a:r>
              <a:rPr lang="ru-RU" sz="2200" dirty="0"/>
              <a:t>. С помощью </a:t>
            </a:r>
            <a:r>
              <a:rPr lang="en" sz="2200" dirty="0"/>
              <a:t>JTBD </a:t>
            </a:r>
            <a:r>
              <a:rPr lang="ru-RU" sz="2200" dirty="0"/>
              <a:t>мы</a:t>
            </a:r>
            <a:br>
              <a:rPr lang="ru-RU" sz="2200" dirty="0"/>
            </a:br>
            <a:r>
              <a:rPr lang="ru-RU" sz="2200" dirty="0"/>
              <a:t>можем делать прогнозы о том, какой продукт</a:t>
            </a:r>
            <a:br>
              <a:rPr lang="ru-RU" sz="2200" dirty="0"/>
            </a:br>
            <a:r>
              <a:rPr lang="ru-RU" sz="2200" dirty="0"/>
              <a:t>будет востребован на рынке, а какой — нет. </a:t>
            </a:r>
          </a:p>
          <a:p>
            <a:pPr fontAlgn="base">
              <a:lnSpc>
                <a:spcPct val="100000"/>
              </a:lnSpc>
            </a:pPr>
            <a:r>
              <a:rPr lang="ru-RU" sz="2200" dirty="0"/>
              <a:t>Смысл теории в том, что </a:t>
            </a:r>
            <a:r>
              <a:rPr lang="ru-RU" sz="2200" u="sng" dirty="0"/>
              <a:t>люди не покупают продукты, а «нанимают» их для выполнения определённых задач</a:t>
            </a:r>
            <a:r>
              <a:rPr lang="ru-RU" sz="2200" dirty="0"/>
              <a:t>.</a:t>
            </a:r>
          </a:p>
          <a:p>
            <a:pPr fontAlgn="base">
              <a:lnSpc>
                <a:spcPct val="100000"/>
              </a:lnSpc>
            </a:pPr>
            <a:r>
              <a:rPr lang="ru-RU" sz="2200" u="sng" dirty="0"/>
              <a:t>Я покупаю газонокосилку</a:t>
            </a:r>
            <a:r>
              <a:rPr lang="ru-RU" sz="2200" dirty="0"/>
              <a:t> не потому, что мне нужна газонокосилка. </a:t>
            </a:r>
            <a:r>
              <a:rPr lang="ru-RU" sz="2200" u="sng" dirty="0"/>
              <a:t>Мне нужен красивый газон</a:t>
            </a:r>
            <a:r>
              <a:rPr lang="ru-RU" sz="2200" dirty="0"/>
              <a:t>, а в более широком смысле — </a:t>
            </a:r>
            <a:r>
              <a:rPr lang="ru-RU" sz="2200" u="sng" dirty="0"/>
              <a:t>красивый двор</a:t>
            </a:r>
            <a:r>
              <a:rPr lang="ru-RU" sz="2200" dirty="0"/>
              <a:t>, чтобы все соседки охали и ахали, проходя мимо моего сада.</a:t>
            </a:r>
          </a:p>
          <a:p>
            <a:pPr fontAlgn="base">
              <a:lnSpc>
                <a:spcPct val="100000"/>
              </a:lnSpc>
            </a:pPr>
            <a:r>
              <a:rPr lang="ru-RU" sz="2200" dirty="0"/>
              <a:t>«Пользователь покупает не дрель, а дырку в стене», «не мотоцикл, а крутизну ощущения от езды»</a:t>
            </a:r>
          </a:p>
          <a:p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800B80-9B2D-6EE6-998B-C5CE6DE32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850" y="-1595"/>
            <a:ext cx="4987150" cy="29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41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BD4A54-4B7E-994F-97BC-FEA7FE367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23" y="266652"/>
            <a:ext cx="10515600" cy="760290"/>
          </a:xfrm>
        </p:spPr>
        <p:txBody>
          <a:bodyPr/>
          <a:lstStyle/>
          <a:p>
            <a:r>
              <a:rPr lang="ru-RU" dirty="0"/>
              <a:t>Стартапы: особенности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235E5B-9827-274C-B58D-DA811D2BB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3" y="1125416"/>
            <a:ext cx="11119338" cy="545406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Ориентация на быстрый рост и быстрый захват рынков</a:t>
            </a:r>
            <a:endParaRPr lang="en-US" sz="22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Риски: 9 из 10 стартапов терпят неудачу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Большие риски и большие возможности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«Единороги» (</a:t>
            </a:r>
            <a:r>
              <a:rPr lang="en-US" sz="2000" dirty="0"/>
              <a:t>Unicorn</a:t>
            </a:r>
            <a:r>
              <a:rPr lang="ru-RU" sz="2000" dirty="0"/>
              <a:t>)</a:t>
            </a:r>
            <a:r>
              <a:rPr lang="en-US" sz="2000" dirty="0"/>
              <a:t> — </a:t>
            </a:r>
            <a:r>
              <a:rPr lang="ru-RU" sz="2000" dirty="0"/>
              <a:t>стартапы с оценкой более </a:t>
            </a:r>
            <a:r>
              <a:rPr lang="en-US" sz="2000" dirty="0"/>
              <a:t>$</a:t>
            </a:r>
            <a:r>
              <a:rPr lang="ru-RU" sz="2000" dirty="0"/>
              <a:t>1</a:t>
            </a:r>
            <a:r>
              <a:rPr lang="en-US" sz="2000" dirty="0"/>
              <a:t> </a:t>
            </a:r>
            <a:r>
              <a:rPr lang="ru-RU" sz="2000" dirty="0"/>
              <a:t>млрд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Требуют больших инвестиций, чтобы обеспечить быстрый рост и опередить конкурентов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“Burn rate” — </a:t>
            </a:r>
            <a:r>
              <a:rPr lang="ru-RU" sz="2000" dirty="0"/>
              <a:t>скорость сжигания инвестиций.</a:t>
            </a:r>
            <a:br>
              <a:rPr lang="ru-RU" sz="2000" dirty="0"/>
            </a:br>
            <a:r>
              <a:rPr lang="ru-RU" sz="2000" dirty="0"/>
              <a:t>Отечественные стартапы часто критикуют за недостаточный «аппетит к риску», мы в России слишком «боимся потерять деньги» и наши предприниматели как следствие недостаточно амбициозны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Почему стартапы проваливаются: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Неработающая бизнес-модель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Не попали в рынок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Слабые основатели, «не осилили»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Слабая / несплочённая /</a:t>
            </a:r>
            <a:r>
              <a:rPr lang="en-US" sz="2000" dirty="0"/>
              <a:t> </a:t>
            </a:r>
            <a:r>
              <a:rPr lang="ru-RU" sz="2000" dirty="0"/>
              <a:t>невовлечённая команда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Не нашли инвестиции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Технология не взлетела</a:t>
            </a:r>
          </a:p>
        </p:txBody>
      </p:sp>
    </p:spTree>
    <p:extLst>
      <p:ext uri="{BB962C8B-B14F-4D97-AF65-F5344CB8AC3E}">
        <p14:creationId xmlns:p14="http://schemas.microsoft.com/office/powerpoint/2010/main" val="1221034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451A1F-FE1C-B84F-8905-4D0963BBA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696" y="-1"/>
            <a:ext cx="1670304" cy="436998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99E8B5-E39C-1B40-B461-84242AC53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24097"/>
            <a:ext cx="6534052" cy="804369"/>
          </a:xfrm>
        </p:spPr>
        <p:txBody>
          <a:bodyPr/>
          <a:lstStyle/>
          <a:p>
            <a:r>
              <a:rPr lang="ru-RU" dirty="0"/>
              <a:t>3. Уникальная ценность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4DD251-5828-B44C-B1E3-F0A039441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99" y="900330"/>
            <a:ext cx="11162323" cy="5957670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000" dirty="0"/>
              <a:t>Для того, чтобы что–то продать нашей потенциальной аудитории, нам необходимы ценностные предложения. 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b="1" dirty="0"/>
              <a:t>Чем продукт лучше остальных?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dirty="0"/>
              <a:t>Ответ на этот вопрос поможет сформулировать </a:t>
            </a:r>
            <a:r>
              <a:rPr lang="ru-RU" sz="2000" i="1" dirty="0"/>
              <a:t>Ценностное предложение </a:t>
            </a:r>
            <a:r>
              <a:rPr lang="ru-RU" sz="2000" dirty="0"/>
              <a:t>или</a:t>
            </a:r>
            <a:br>
              <a:rPr lang="ru-RU" sz="2000" dirty="0"/>
            </a:br>
            <a:r>
              <a:rPr lang="ru-RU" sz="2000" i="1" dirty="0"/>
              <a:t>уникальное торговое предложение (УТП)</a:t>
            </a:r>
            <a:r>
              <a:rPr lang="ru-RU" sz="2000" dirty="0"/>
              <a:t>.</a:t>
            </a:r>
          </a:p>
          <a:p>
            <a:pPr fontAlgn="base"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Подумайте, чем ваш продукт лучше и почему клиенты захотят за него заплатить.</a:t>
            </a:r>
            <a:br>
              <a:rPr lang="ru-RU" sz="2000" dirty="0"/>
            </a:br>
            <a:r>
              <a:rPr lang="ru-RU" sz="2000" dirty="0"/>
              <a:t>Проверьте свои гипотезы на группе (потенциальных) пользователей.</a:t>
            </a:r>
          </a:p>
          <a:p>
            <a:pPr fontAlgn="base"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Одна или несколько характеристик продукции или услуги, которые выделяют товары</a:t>
            </a:r>
            <a:br>
              <a:rPr lang="ru-RU" sz="2000" dirty="0"/>
            </a:br>
            <a:r>
              <a:rPr lang="ru-RU" sz="2000" dirty="0"/>
              <a:t>бренда на рынке.</a:t>
            </a:r>
            <a:r>
              <a:rPr lang="en-US" sz="2000" dirty="0"/>
              <a:t> </a:t>
            </a:r>
            <a:r>
              <a:rPr lang="ru-RU" sz="2000" dirty="0"/>
              <a:t>Ответ на вопрос: «Почему я должен это купить у вас?»</a:t>
            </a:r>
          </a:p>
          <a:p>
            <a:pPr fontAlgn="base"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Апеллируем к решению проблем пользователя и удовлетворению его потребностей:</a:t>
            </a:r>
            <a:br>
              <a:rPr lang="ru-RU" sz="2000" dirty="0"/>
            </a:br>
            <a:r>
              <a:rPr lang="en-US" sz="2000" dirty="0"/>
              <a:t>«Problem–solution fit»</a:t>
            </a:r>
            <a:r>
              <a:rPr lang="ru-RU" sz="2000" dirty="0"/>
              <a:t> (</a:t>
            </a:r>
            <a:r>
              <a:rPr lang="en-US" sz="2000" dirty="0"/>
              <a:t>«Product–Market fit»</a:t>
            </a:r>
            <a:r>
              <a:rPr lang="ru-RU" sz="2000" dirty="0"/>
              <a:t>)</a:t>
            </a:r>
          </a:p>
          <a:p>
            <a:pPr fontAlgn="base"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УТП — это фразы или предложения, описывающие наши предложения для пользователей, описывающие ценность продукта.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«Самый </a:t>
            </a:r>
            <a:r>
              <a:rPr lang="ru-RU" sz="1800" u="sng" dirty="0"/>
              <a:t>крепкий</a:t>
            </a:r>
            <a:r>
              <a:rPr lang="ru-RU" sz="1800" dirty="0"/>
              <a:t> кофе в мире»</a:t>
            </a:r>
            <a:r>
              <a:rPr lang="en-US" sz="1800" dirty="0"/>
              <a:t> </a:t>
            </a:r>
            <a:r>
              <a:rPr lang="en" sz="1800" dirty="0">
                <a:hlinkClick r:id="rId3"/>
              </a:rPr>
              <a:t>Death Wish Coffee</a:t>
            </a:r>
            <a:endParaRPr lang="ru-RU" sz="1800" dirty="0"/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«Доставим за 30 минут или пицца – бесплатно»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«200 грузовых автомобилей для доставки вашего заказа в любой район города за 1 час»</a:t>
            </a:r>
            <a:endParaRPr lang="en-US" sz="1800" dirty="0"/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Одноразовому пластику конец</a:t>
            </a:r>
            <a:r>
              <a:rPr lang="en-US" sz="1800" dirty="0"/>
              <a:t>» </a:t>
            </a:r>
            <a:r>
              <a:rPr lang="en" sz="1800" dirty="0">
                <a:hlinkClick r:id="rId4"/>
              </a:rPr>
              <a:t>Bee’s Wrap</a:t>
            </a:r>
            <a:endParaRPr lang="en" sz="1800" dirty="0"/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Пять примерок на дом бесплатно</a:t>
            </a:r>
            <a:r>
              <a:rPr lang="en-US" sz="1800" dirty="0"/>
              <a:t>» </a:t>
            </a:r>
            <a:r>
              <a:rPr lang="en" sz="1800" dirty="0">
                <a:hlinkClick r:id="rId5"/>
              </a:rPr>
              <a:t>Warby Parker</a:t>
            </a:r>
            <a:r>
              <a:rPr lang="en" sz="1800" dirty="0"/>
              <a:t> — </a:t>
            </a:r>
            <a:r>
              <a:rPr lang="ru-RU" sz="1800" dirty="0"/>
              <a:t>онлайн-магазин</a:t>
            </a:r>
          </a:p>
        </p:txBody>
      </p:sp>
    </p:spTree>
    <p:extLst>
      <p:ext uri="{BB962C8B-B14F-4D97-AF65-F5344CB8AC3E}">
        <p14:creationId xmlns:p14="http://schemas.microsoft.com/office/powerpoint/2010/main" val="853692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408E14-361A-FF4D-97E1-C29729EA7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7499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ru-RU" dirty="0"/>
              <a:t>Решение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FE8A64-933C-CD46-A8A6-743CFECD9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9800"/>
            <a:ext cx="9317736" cy="3014237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000" dirty="0"/>
              <a:t>Вы уже определили проблему и потребности пользователя, а в этом блоке опишите, как будете ее решать.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b="1" dirty="0"/>
              <a:t>Как продукт решит проблему пользователя?</a:t>
            </a:r>
          </a:p>
          <a:p>
            <a:pPr fontAlgn="base">
              <a:lnSpc>
                <a:spcPct val="100000"/>
              </a:lnSpc>
            </a:pPr>
            <a:r>
              <a:rPr lang="ru-RU" sz="2000" dirty="0"/>
              <a:t>Чтобы правильно ответить на этот вопрос, не основывайтесь только на своем видении. Подключите исследования, проведите интервью с группой пользователей, которых вы собрали для тестирования продукта.</a:t>
            </a:r>
          </a:p>
          <a:p>
            <a:pPr fontAlgn="base">
              <a:lnSpc>
                <a:spcPct val="100000"/>
              </a:lnSpc>
            </a:pPr>
            <a:r>
              <a:rPr lang="ru-RU" sz="2000" dirty="0"/>
              <a:t>Не все ваши гипотезы пройдут проверку, и это нормально. Зато после нескольких ошибочных идей вы найдёте лучшее решение.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0518EA-80B7-2E48-9074-7C8C090E2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689" y="24574"/>
            <a:ext cx="2085312" cy="2828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A5F45C-795B-66FC-7176-A9E8E68E82BC}"/>
              </a:ext>
            </a:extLst>
          </p:cNvPr>
          <p:cNvSpPr txBox="1"/>
          <p:nvPr/>
        </p:nvSpPr>
        <p:spPr>
          <a:xfrm>
            <a:off x="894472" y="4173415"/>
            <a:ext cx="10515600" cy="27135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Примеры</a:t>
            </a:r>
            <a:r>
              <a:rPr lang="en-US" dirty="0"/>
              <a:t> Google: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проблема: нерелевантные результаты поиска в существующих поисковых системах</a:t>
            </a:r>
            <a:r>
              <a:rPr lang="en-US" dirty="0"/>
              <a:t>; </a:t>
            </a:r>
            <a:r>
              <a:rPr lang="ru-RU" dirty="0"/>
              <a:t>сложно найти релевантную информацию.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решение: Технология поиска, обеспечивающие релевантную поисковую выдачу</a:t>
            </a:r>
          </a:p>
          <a:p>
            <a:pPr>
              <a:spcBef>
                <a:spcPts val="1000"/>
              </a:spcBef>
            </a:pPr>
            <a:r>
              <a:rPr lang="ru-RU" dirty="0"/>
              <a:t>Пример элекровелосипед / электросамокат: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проблемы: долго и неудобно добираться по городу: долго ждать автобус, неудобные маршруты автобусов, такси стоит дорого, не хочется стоять в пробках, велосипед требует физических усилий,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решение: электросамокат / электровелосипед — можно добраться быстро без пробок и без физических усилий</a:t>
            </a:r>
          </a:p>
        </p:txBody>
      </p:sp>
    </p:spTree>
    <p:extLst>
      <p:ext uri="{BB962C8B-B14F-4D97-AF65-F5344CB8AC3E}">
        <p14:creationId xmlns:p14="http://schemas.microsoft.com/office/powerpoint/2010/main" val="2670248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873A0B-BC6E-1E46-8211-0B3FCB2DA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12" y="0"/>
            <a:ext cx="2020088" cy="18897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5DBCEC-8BCE-9348-A275-AA761A98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419"/>
          </a:xfrm>
        </p:spPr>
        <p:txBody>
          <a:bodyPr>
            <a:normAutofit/>
          </a:bodyPr>
          <a:lstStyle/>
          <a:p>
            <a:r>
              <a:rPr lang="ru-RU" dirty="0"/>
              <a:t>5. Каналы продвижения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468661-8DCA-C749-B34A-C89075B4F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04544"/>
            <a:ext cx="10725443" cy="4872419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000" dirty="0"/>
              <a:t>Определите, как продавать и рекламировать ваш продукт.</a:t>
            </a:r>
            <a:br>
              <a:rPr lang="ru-RU" sz="2000" dirty="0"/>
            </a:br>
            <a:r>
              <a:rPr lang="ru-RU" sz="2000" dirty="0"/>
              <a:t>Опишите все каналы продвижения и методологию продаж.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b="1" dirty="0"/>
              <a:t>Как и где лучше рассказать о продукте?</a:t>
            </a:r>
          </a:p>
          <a:p>
            <a:pPr fontAlgn="base">
              <a:lnSpc>
                <a:spcPct val="100000"/>
              </a:lnSpc>
            </a:pPr>
            <a:r>
              <a:rPr lang="ru-RU" sz="2000" dirty="0"/>
              <a:t>Ответ зависит не только от продукта, но и от его аудитории. Реклама в блогах, баннеры, анонсы на телевидении — не важно, главное — это </a:t>
            </a:r>
            <a:r>
              <a:rPr lang="ru-RU" sz="2000" b="1" dirty="0"/>
              <a:t>рассказать о продукте тем способом, который лучше всего воспринимает целевая аудитория</a:t>
            </a:r>
            <a:r>
              <a:rPr lang="ru-RU" sz="2000" dirty="0"/>
              <a:t>.</a:t>
            </a:r>
          </a:p>
          <a:p>
            <a:pPr fontAlgn="base">
              <a:lnSpc>
                <a:spcPct val="100000"/>
              </a:lnSpc>
            </a:pPr>
            <a:r>
              <a:rPr lang="ru-RU" sz="2000" dirty="0"/>
              <a:t>Допустим, вы создали приложение для ведения личного бюджета и решили продвигать его с помощью контент-маркетинга. У такого продукта разные пользователи: молодые семьи, студенты и фрилансеры. Если продвигать его только на одной площадке, например, на </a:t>
            </a:r>
            <a:r>
              <a:rPr lang="en" sz="2000" dirty="0"/>
              <a:t>vc.ru, </a:t>
            </a:r>
            <a:r>
              <a:rPr lang="ru-RU" sz="2000" dirty="0"/>
              <a:t>то вы охватите студентов, менеджеров и фрилансеров, а молодые семьи останутся в стороне. Вам важно учесть все сегменты целевой аудитории, поэтому подойдут ресурсы, которые читают сразу всё, например, «Лайфхакер».</a:t>
            </a:r>
          </a:p>
          <a:p>
            <a:pPr fontAlgn="base">
              <a:lnSpc>
                <a:spcPct val="100000"/>
              </a:lnSpc>
            </a:pPr>
            <a:r>
              <a:rPr lang="ru-RU" sz="2000" dirty="0"/>
              <a:t>Если ваш продукт подходит только для программистов или дизайнеров, то и рекламировать его лучше на специальных площадках.</a:t>
            </a:r>
            <a:br>
              <a:rPr lang="ru-RU" sz="2000" dirty="0"/>
            </a:b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42735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F02DDB-6EEE-2B4F-988C-2A20B0AA5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691"/>
          </a:xfrm>
        </p:spPr>
        <p:txBody>
          <a:bodyPr>
            <a:normAutofit/>
          </a:bodyPr>
          <a:lstStyle/>
          <a:p>
            <a:r>
              <a:rPr lang="ru-RU" dirty="0"/>
              <a:t>6. Потоки прибыли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60D7B0-BB29-9D41-8FB1-60527DF56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081"/>
            <a:ext cx="10515600" cy="3145536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ru-RU" sz="2400" b="1" dirty="0"/>
              <a:t>Как продукт будет приносить деньги?</a:t>
            </a:r>
          </a:p>
          <a:p>
            <a:pPr marL="0" indent="0">
              <a:buNone/>
            </a:pPr>
            <a:r>
              <a:rPr lang="ru-RU" sz="2400" b="1" dirty="0"/>
              <a:t>Бизнес-модель, маржинальность, базовая юнит-экономика (</a:t>
            </a:r>
            <a:r>
              <a:rPr lang="en-US" sz="2400" b="1" dirty="0"/>
              <a:t>LTV, </a:t>
            </a:r>
            <a:r>
              <a:rPr lang="en" sz="2400" b="1" dirty="0" err="1"/>
              <a:t>AvP</a:t>
            </a:r>
            <a:r>
              <a:rPr lang="ru-RU" sz="2400" b="1" dirty="0"/>
              <a:t>).</a:t>
            </a:r>
          </a:p>
          <a:p>
            <a:r>
              <a:rPr lang="ru-RU" sz="2400" dirty="0"/>
              <a:t>Источники дохода – способ получения финансирования с каждого из рыночных сегментов, на котором она работает.</a:t>
            </a:r>
          </a:p>
          <a:p>
            <a:r>
              <a:rPr lang="ru-RU" sz="2400" dirty="0"/>
              <a:t>Примеры сточников дохода для компании: продажа товара, плата за использование, плата за подписку, сдача в аренду, лицензирование, посредничество, реклама. </a:t>
            </a:r>
          </a:p>
          <a:p>
            <a:pPr marL="0" indent="0" fontAlgn="base">
              <a:buNone/>
            </a:pPr>
            <a:endParaRPr lang="ru-RU" sz="24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FAD2E2-6A97-4845-8ED8-3B6BDAF6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145531"/>
            <a:ext cx="6051086" cy="156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67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632BF0-4859-DF40-988C-474C72E5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923"/>
          </a:xfrm>
        </p:spPr>
        <p:txBody>
          <a:bodyPr/>
          <a:lstStyle/>
          <a:p>
            <a:r>
              <a:rPr lang="ru-RU" dirty="0"/>
              <a:t>Бизнес-модели (часть 1)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B2A321-28BA-9B4F-BD62-AEC862E7D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7956"/>
            <a:ext cx="10515600" cy="538792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Бизнес–модель описывает как и на чем компания зарабатывает.</a:t>
            </a:r>
            <a:br>
              <a:rPr lang="ru-RU" sz="2000" dirty="0"/>
            </a:br>
            <a:r>
              <a:rPr lang="ru-RU" sz="2000" dirty="0"/>
              <a:t>Примеры бизнес-моделей:</a:t>
            </a:r>
          </a:p>
          <a:p>
            <a:pPr>
              <a:lnSpc>
                <a:spcPct val="100000"/>
              </a:lnSpc>
            </a:pPr>
            <a:r>
              <a:rPr lang="en" sz="2000" b="1" dirty="0"/>
              <a:t>Free to play</a:t>
            </a:r>
            <a:r>
              <a:rPr lang="ru-RU" sz="2000" dirty="0"/>
              <a:t> — это способ монетизации мобильных и компьютерных игр. Пользователь бесплатно устанавливает игру, но платит за прокачку персонажа, ресурсы, помощь в прохождении уровней и так далее. </a:t>
            </a:r>
            <a:r>
              <a:rPr lang="en" sz="2000" i="1" dirty="0"/>
              <a:t>World of Tanks.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Франшиза</a:t>
            </a:r>
            <a:r>
              <a:rPr lang="en-US" sz="2000" dirty="0"/>
              <a:t> — </a:t>
            </a:r>
            <a:r>
              <a:rPr lang="ru-RU" sz="2000" dirty="0"/>
              <a:t>Успешный бизнес продает свои технологии и стратегии, тем кто хочет открыть такую же компанию в своем городе</a:t>
            </a:r>
            <a:r>
              <a:rPr lang="en-US" sz="2000" dirty="0"/>
              <a:t> (</a:t>
            </a:r>
            <a:r>
              <a:rPr lang="ru-RU" sz="2000" dirty="0"/>
              <a:t>Франчайзер получает Паушальный взнос</a:t>
            </a:r>
            <a:r>
              <a:rPr lang="en-US" sz="2000" dirty="0"/>
              <a:t>, </a:t>
            </a:r>
            <a:r>
              <a:rPr lang="ru-RU" sz="2000" dirty="0"/>
              <a:t>Роялти</a:t>
            </a:r>
            <a:r>
              <a:rPr lang="en-US" sz="2000" dirty="0"/>
              <a:t>)</a:t>
            </a:r>
            <a:r>
              <a:rPr lang="ru-RU" sz="2000" dirty="0"/>
              <a:t>.</a:t>
            </a:r>
            <a:r>
              <a:rPr lang="en-US" sz="2000" dirty="0"/>
              <a:t> </a:t>
            </a:r>
            <a:r>
              <a:rPr lang="ru-RU" sz="2000" i="1" dirty="0"/>
              <a:t>Додо Пицца, </a:t>
            </a:r>
            <a:r>
              <a:rPr lang="en" sz="2000" i="1" dirty="0"/>
              <a:t>Subway, KFC</a:t>
            </a:r>
            <a:r>
              <a:rPr lang="en" sz="2000" dirty="0"/>
              <a:t>.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Фримиум</a:t>
            </a:r>
            <a:r>
              <a:rPr lang="en-US" sz="2000" dirty="0"/>
              <a:t> — </a:t>
            </a:r>
            <a:r>
              <a:rPr lang="ru-RU" sz="2000" dirty="0"/>
              <a:t>Часть продукта даете бесплатно или в тестовом режиме, а за дополнительные функции или полную версию берете деньги. Пока человек пробует, вы превращаете его в покупателя. </a:t>
            </a:r>
            <a:r>
              <a:rPr lang="en" sz="2000" i="1" dirty="0"/>
              <a:t>Skype, 1</a:t>
            </a:r>
            <a:r>
              <a:rPr lang="ru-RU" sz="2000" i="1" dirty="0"/>
              <a:t>С–Битрикс24</a:t>
            </a:r>
            <a:r>
              <a:rPr lang="en-US" sz="2000" i="1" dirty="0"/>
              <a:t>, Zoom</a:t>
            </a:r>
            <a:r>
              <a:rPr lang="ru-RU" sz="2000" dirty="0"/>
              <a:t>.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000" b="1" dirty="0"/>
              <a:t>Аренда</a:t>
            </a:r>
            <a:r>
              <a:rPr lang="ru-RU" sz="2000" dirty="0"/>
              <a:t> — Клиент не покупает сам продукт, а платит за его использование — арендует. </a:t>
            </a:r>
            <a:r>
              <a:rPr lang="ru-RU" sz="2000" i="1" dirty="0"/>
              <a:t>Прокат самокатов, автомобилей, велосипедов, аренда квартир.</a:t>
            </a:r>
          </a:p>
        </p:txBody>
      </p:sp>
    </p:spTree>
    <p:extLst>
      <p:ext uri="{BB962C8B-B14F-4D97-AF65-F5344CB8AC3E}">
        <p14:creationId xmlns:p14="http://schemas.microsoft.com/office/powerpoint/2010/main" val="3938158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ACAF5-AD3D-F447-9CE0-86707D8C3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02767"/>
            <a:ext cx="10515600" cy="756539"/>
          </a:xfrm>
        </p:spPr>
        <p:txBody>
          <a:bodyPr/>
          <a:lstStyle/>
          <a:p>
            <a:r>
              <a:rPr lang="ru-RU" dirty="0"/>
              <a:t>Бизнес-модели (часть 2)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8A2F0A-F374-AD49-9758-2C4F8953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219200"/>
            <a:ext cx="10972800" cy="5336033"/>
          </a:xfrm>
        </p:spPr>
        <p:txBody>
          <a:bodyPr>
            <a:noAutofit/>
          </a:bodyPr>
          <a:lstStyle/>
          <a:p>
            <a:pPr>
              <a:spcBef>
                <a:spcPts val="700"/>
              </a:spcBef>
            </a:pPr>
            <a:r>
              <a:rPr lang="ru-RU" sz="2000" b="1" dirty="0"/>
              <a:t>Кастомизация</a:t>
            </a:r>
            <a:r>
              <a:rPr lang="ru-RU" sz="2000" dirty="0"/>
              <a:t> — существующие продукты и услуги подстраивают под клиента, придают им индивидуальность. </a:t>
            </a:r>
            <a:r>
              <a:rPr lang="en-US" sz="2000" i="1" dirty="0"/>
              <a:t>iPhone </a:t>
            </a:r>
            <a:r>
              <a:rPr lang="ru-RU" sz="2000" i="1" dirty="0"/>
              <a:t>с индивидуальным дизайном</a:t>
            </a:r>
            <a:r>
              <a:rPr lang="en" sz="2000" i="1" dirty="0"/>
              <a:t>, </a:t>
            </a:r>
            <a:r>
              <a:rPr lang="ru-RU" sz="2000" i="1" dirty="0"/>
              <a:t>доделка </a:t>
            </a:r>
            <a:r>
              <a:rPr lang="en-US" sz="2000" i="1" dirty="0"/>
              <a:t>opensource</a:t>
            </a:r>
            <a:r>
              <a:rPr lang="ru-RU" sz="2000" i="1" dirty="0"/>
              <a:t> софта под потребности клиента.</a:t>
            </a:r>
            <a:endParaRPr lang="ru-RU" sz="2000" b="1" dirty="0"/>
          </a:p>
          <a:p>
            <a:pPr>
              <a:spcBef>
                <a:spcPts val="700"/>
              </a:spcBef>
            </a:pPr>
            <a:r>
              <a:rPr lang="ru-RU" sz="2000" b="1" dirty="0"/>
              <a:t>Подписка</a:t>
            </a:r>
            <a:r>
              <a:rPr lang="ru-RU" sz="2000" dirty="0"/>
              <a:t> — Клиенты подписываются на онлайн–кинотеатры, на игры и приложения, офлайн-сервисы (типа здоровой доставка еды по расписанию). </a:t>
            </a:r>
            <a:r>
              <a:rPr lang="ru-RU" sz="2000" i="1" dirty="0"/>
              <a:t>Кинопоиск, </a:t>
            </a:r>
            <a:r>
              <a:rPr lang="en-US" sz="2000" i="1" dirty="0"/>
              <a:t>YouTube, </a:t>
            </a:r>
            <a:r>
              <a:rPr lang="en" sz="2000" i="1" dirty="0"/>
              <a:t>Grow Food</a:t>
            </a:r>
            <a:r>
              <a:rPr lang="ru-RU" sz="2000" i="1" dirty="0"/>
              <a:t>.</a:t>
            </a:r>
            <a:endParaRPr lang="ru-RU" sz="2000" b="1" dirty="0"/>
          </a:p>
          <a:p>
            <a:pPr>
              <a:spcBef>
                <a:spcPts val="700"/>
              </a:spcBef>
            </a:pPr>
            <a:r>
              <a:rPr lang="ru-RU" sz="2000" b="1" dirty="0"/>
              <a:t>«Бритва и лезвие» (</a:t>
            </a:r>
            <a:r>
              <a:rPr lang="en" sz="2000" b="1" dirty="0"/>
              <a:t>Lock-In)</a:t>
            </a:r>
            <a:r>
              <a:rPr lang="ru-RU" sz="2000" dirty="0"/>
              <a:t> — придумали производители бритвенных станков. Станки продают недорого, но вот комплекты лезвий к ним могут стоить в два раза дороже. </a:t>
            </a:r>
            <a:r>
              <a:rPr lang="ru-RU" sz="2000" i="1" dirty="0"/>
              <a:t>Принтеры, </a:t>
            </a:r>
            <a:r>
              <a:rPr lang="en" sz="2000" i="1" dirty="0"/>
              <a:t>Gillette, Amazon's Kindle</a:t>
            </a:r>
            <a:r>
              <a:rPr lang="ru-RU" sz="2000" i="1" dirty="0"/>
              <a:t>.</a:t>
            </a:r>
            <a:endParaRPr lang="en-US" sz="2000" i="1" dirty="0"/>
          </a:p>
          <a:p>
            <a:pPr>
              <a:spcBef>
                <a:spcPts val="700"/>
              </a:spcBef>
            </a:pPr>
            <a:r>
              <a:rPr lang="ru-RU" sz="2000" b="1" dirty="0"/>
              <a:t>«Бритва и лезвие наоборот»</a:t>
            </a:r>
            <a:r>
              <a:rPr lang="en-US" sz="2000" dirty="0"/>
              <a:t> — </a:t>
            </a:r>
            <a:r>
              <a:rPr lang="ru-RU" sz="2000" dirty="0"/>
              <a:t>предложение премиальных товаров и дополнительные товары по более низкой цене для поддержания использования основного товара.</a:t>
            </a:r>
            <a:r>
              <a:rPr lang="en-US" sz="2000" dirty="0"/>
              <a:t> </a:t>
            </a:r>
            <a:r>
              <a:rPr lang="en" sz="2000" i="1" dirty="0"/>
              <a:t>iPhone, iPad </a:t>
            </a:r>
            <a:r>
              <a:rPr lang="ru-RU" sz="2000" i="1" dirty="0"/>
              <a:t>и </a:t>
            </a:r>
            <a:r>
              <a:rPr lang="en" sz="2000" i="1" dirty="0"/>
              <a:t>Mac — Apple App Store </a:t>
            </a:r>
            <a:r>
              <a:rPr lang="ru-RU" sz="2000" i="1" dirty="0"/>
              <a:t>и </a:t>
            </a:r>
            <a:r>
              <a:rPr lang="en" sz="2000" i="1" dirty="0"/>
              <a:t>iTunes</a:t>
            </a:r>
            <a:endParaRPr lang="ru-RU" sz="2000" i="1" dirty="0"/>
          </a:p>
          <a:p>
            <a:pPr>
              <a:spcBef>
                <a:spcPts val="700"/>
              </a:spcBef>
            </a:pPr>
            <a:r>
              <a:rPr lang="ru-RU" sz="2000" b="1" dirty="0"/>
              <a:t>Комиссия</a:t>
            </a:r>
            <a:r>
              <a:rPr lang="ru-RU" sz="2000" dirty="0"/>
              <a:t> — Зарабатываете на том, что связываете продавца и покупателей, берёте свой процент. </a:t>
            </a:r>
            <a:r>
              <a:rPr lang="ru-RU" sz="2000" i="1" dirty="0"/>
              <a:t>Агентства недвижимости, свадебные агентства, рекрутинговые компании, туристические агентства.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Реклама</a:t>
            </a:r>
            <a:r>
              <a:rPr lang="ru-RU" sz="2000" dirty="0"/>
              <a:t> — Так работает </a:t>
            </a:r>
            <a:r>
              <a:rPr lang="en-US" sz="2000" dirty="0"/>
              <a:t>YouTube</a:t>
            </a:r>
            <a:r>
              <a:rPr lang="ru-RU" sz="2000" dirty="0"/>
              <a:t> и почти все соцсети и контент-площадки. Люди создают контент, у них появляются подписчики и зрители, которым показывают рекламу, берём процент с рекламы. </a:t>
            </a:r>
            <a:r>
              <a:rPr lang="en-US" sz="2000" i="1" dirty="0"/>
              <a:t>YouTube</a:t>
            </a:r>
            <a:r>
              <a:rPr lang="ru-RU" sz="2000" i="1" dirty="0"/>
              <a:t>, </a:t>
            </a:r>
            <a:r>
              <a:rPr lang="en-US" sz="2000" i="1" dirty="0"/>
              <a:t>Tik Tok</a:t>
            </a:r>
            <a:r>
              <a:rPr lang="ru-RU" sz="2000" i="1" dirty="0"/>
              <a:t>, </a:t>
            </a:r>
            <a:r>
              <a:rPr lang="en-US" sz="2000" i="1" dirty="0"/>
              <a:t>Instagram</a:t>
            </a:r>
          </a:p>
        </p:txBody>
      </p:sp>
    </p:spTree>
    <p:extLst>
      <p:ext uri="{BB962C8B-B14F-4D97-AF65-F5344CB8AC3E}">
        <p14:creationId xmlns:p14="http://schemas.microsoft.com/office/powerpoint/2010/main" val="8522084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B9B4B1-9F89-A103-A5E2-E043AE24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967"/>
          </a:xfrm>
        </p:spPr>
        <p:txBody>
          <a:bodyPr/>
          <a:lstStyle/>
          <a:p>
            <a:r>
              <a:rPr lang="ru-RU" dirty="0"/>
              <a:t>Бизнес-модели (часть 3)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E2536A-9AF7-D78D-0953-E81B5610B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72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1" dirty="0"/>
              <a:t>Без посредников</a:t>
            </a:r>
            <a:r>
              <a:rPr lang="en-US" sz="2000" dirty="0"/>
              <a:t> —</a:t>
            </a:r>
            <a:r>
              <a:rPr lang="ru-RU" sz="2000" dirty="0"/>
              <a:t> Производите продукт и напрямую продаете потребителям.</a:t>
            </a:r>
            <a:r>
              <a:rPr lang="en-US" sz="2000" dirty="0"/>
              <a:t> </a:t>
            </a:r>
            <a:r>
              <a:rPr lang="en" sz="2000" i="1" dirty="0"/>
              <a:t>Dell, </a:t>
            </a:r>
            <a:r>
              <a:rPr lang="ru-RU" sz="2000" i="1" dirty="0"/>
              <a:t>Белореченское, Саянский бройлер.</a:t>
            </a:r>
            <a:endParaRPr lang="ru-RU" sz="2000" b="1" dirty="0"/>
          </a:p>
          <a:p>
            <a:pPr>
              <a:lnSpc>
                <a:spcPct val="100000"/>
              </a:lnSpc>
            </a:pPr>
            <a:r>
              <a:rPr lang="ru-RU" sz="2000" b="1" dirty="0"/>
              <a:t>Агрегатор</a:t>
            </a:r>
            <a:r>
              <a:rPr lang="en-US" sz="2000" dirty="0"/>
              <a:t> — </a:t>
            </a:r>
            <a:r>
              <a:rPr lang="ru-RU" sz="2000" dirty="0"/>
              <a:t>Вы создаете площадку и привлекаете туда трафик. Другие компании размещают на вашей площадке свои продукты. </a:t>
            </a:r>
            <a:r>
              <a:rPr lang="en" sz="2000" i="1" dirty="0"/>
              <a:t>Booking.com, Airbnb.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Маркетплейс</a:t>
            </a:r>
            <a:r>
              <a:rPr lang="ru-RU" sz="2000" dirty="0"/>
              <a:t> — Создаете торговую площадку, на которой продавцы выставляют товары.</a:t>
            </a:r>
            <a:r>
              <a:rPr lang="en-US" sz="2000" dirty="0"/>
              <a:t> </a:t>
            </a:r>
            <a:r>
              <a:rPr lang="en-US" sz="2000" i="1" dirty="0"/>
              <a:t>Wildberries</a:t>
            </a:r>
            <a:r>
              <a:rPr lang="en" sz="2000" i="1" dirty="0"/>
              <a:t>, Ozon, Ebay.</a:t>
            </a:r>
            <a:endParaRPr lang="ru-RU" sz="2000" i="1" dirty="0"/>
          </a:p>
          <a:p>
            <a:pPr>
              <a:lnSpc>
                <a:spcPct val="100000"/>
              </a:lnSpc>
            </a:pPr>
            <a:r>
              <a:rPr lang="ru-RU" sz="2000" b="1" dirty="0"/>
              <a:t>Консалтинг</a:t>
            </a:r>
            <a:r>
              <a:rPr lang="ru-RU" sz="2000" dirty="0"/>
              <a:t> — нанимая опытных и квалифицированных специалистов и направляя их на проекты клиентов. Эти компании, как правило, взимают почасовую оплату и / или берут процентную долю в зависимости от успешного завершения проекта. </a:t>
            </a:r>
            <a:r>
              <a:rPr lang="en" sz="2000" i="1" dirty="0"/>
              <a:t>Deloitte, Mckinsey</a:t>
            </a:r>
            <a:r>
              <a:rPr lang="ru-RU" sz="2000" i="1" dirty="0"/>
              <a:t>.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Онлайн-образование</a:t>
            </a:r>
            <a:r>
              <a:rPr lang="ru-RU" sz="2000" dirty="0"/>
              <a:t> — позволяет им получать доступ к образовательным ресурсам через фиксированную плату или подписку за курс. </a:t>
            </a:r>
            <a:r>
              <a:rPr lang="en" sz="2000" i="1" dirty="0"/>
              <a:t>Coursera, Udemy, Stepik</a:t>
            </a:r>
            <a:r>
              <a:rPr lang="ru-RU" sz="2000" i="1" dirty="0"/>
              <a:t>, </a:t>
            </a:r>
            <a:r>
              <a:rPr lang="en-US" sz="2000" i="1" dirty="0"/>
              <a:t>Geek Brains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836421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E88ED6-0B5C-3946-B2B9-BFA0ED3B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0408" cy="817499"/>
          </a:xfrm>
        </p:spPr>
        <p:txBody>
          <a:bodyPr>
            <a:normAutofit/>
          </a:bodyPr>
          <a:lstStyle/>
          <a:p>
            <a:r>
              <a:rPr lang="ru-RU" dirty="0"/>
              <a:t>7. Структура издержек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4ED80A-F4A5-EB49-9A9F-DF922ED11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400" b="1" dirty="0"/>
              <a:t>Сколько денег нужно, чтобы запустить продукт?</a:t>
            </a:r>
            <a:endParaRPr lang="ru-RU" sz="2400" dirty="0"/>
          </a:p>
          <a:p>
            <a:pPr fontAlgn="base">
              <a:lnSpc>
                <a:spcPct val="100000"/>
              </a:lnSpc>
            </a:pPr>
            <a:r>
              <a:rPr lang="ru-RU" sz="2400" dirty="0"/>
              <a:t>Сюда нужно включить всё, на что вы планируете потратить деньги.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Структура затрат. Основные ваши расходы: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фиксированные расходы,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переменные расходы,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модели оптимизации затрат (экономия за счет масштаба, аутсорсинг непрофильных функций и т.д.).</a:t>
            </a:r>
          </a:p>
          <a:p>
            <a:pPr fontAlgn="base">
              <a:lnSpc>
                <a:spcPct val="100000"/>
              </a:lnSpc>
            </a:pPr>
            <a:r>
              <a:rPr lang="ru-RU" sz="2400" dirty="0"/>
              <a:t>Любой проект включает в себя основные и дополнительные статьи затрат:</a:t>
            </a:r>
          </a:p>
          <a:p>
            <a:pPr lvl="1" fontAlgn="base">
              <a:lnSpc>
                <a:spcPct val="100000"/>
              </a:lnSpc>
            </a:pPr>
            <a:r>
              <a:rPr lang="ru-RU" sz="2000" dirty="0"/>
              <a:t>техническая реализация, маркетинг, аренда серверов, разработка дизайна и т.п. В этом блоке разложите все по полкам, определите точные суммы планируемых расходов.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EC4530-4B3C-F241-95D5-E690D3DB2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551" y="5396309"/>
            <a:ext cx="5696449" cy="143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58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A41B8E-1F45-4B4E-9E47-2FA1F6BF8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00" y="-1"/>
            <a:ext cx="1337564" cy="18269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492D11-D609-3544-BB0F-91B17EE06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973"/>
            <a:ext cx="5632938" cy="732155"/>
          </a:xfrm>
        </p:spPr>
        <p:txBody>
          <a:bodyPr/>
          <a:lstStyle/>
          <a:p>
            <a:r>
              <a:rPr lang="en-US" dirty="0"/>
              <a:t>8. </a:t>
            </a:r>
            <a:r>
              <a:rPr lang="ru-RU" dirty="0"/>
              <a:t>Ключевые метрики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EEF9A4-F53D-E843-B06A-D89980994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2195"/>
            <a:ext cx="10866120" cy="5901398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2000" b="1" dirty="0"/>
              <a:t>Как понять, что продукт успешен?</a:t>
            </a:r>
            <a:endParaRPr lang="en-US" sz="2000" dirty="0"/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dirty="0"/>
              <a:t>Вы должны четко понимать, по каким критериям оценивать</a:t>
            </a:r>
            <a:br>
              <a:rPr lang="en-US" sz="2000" dirty="0"/>
            </a:br>
            <a:r>
              <a:rPr lang="ru-RU" sz="2000" dirty="0"/>
              <a:t>успешность проекта. Они должны быть количественными.</a:t>
            </a:r>
            <a:br>
              <a:rPr lang="en-US" sz="2000" dirty="0"/>
            </a:br>
            <a:r>
              <a:rPr lang="ru-RU" sz="2000" dirty="0"/>
              <a:t>Сюда добавляют прибыль, долю рынка, трафик и т.п.</a:t>
            </a:r>
          </a:p>
          <a:p>
            <a:pPr fontAlgn="base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Пример для </a:t>
            </a:r>
            <a:r>
              <a:rPr lang="en-US" sz="2000" dirty="0"/>
              <a:t>Facebook: </a:t>
            </a:r>
            <a:r>
              <a:rPr lang="ru-RU" sz="2000" dirty="0"/>
              <a:t>“7 друзей в течение 10 дней”</a:t>
            </a:r>
            <a:endParaRPr lang="en-US" sz="2000" dirty="0"/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dirty="0"/>
              <a:t>Можно определить ключевые метрики с помощью маркетинговой воронки </a:t>
            </a:r>
            <a:r>
              <a:rPr lang="en" sz="2000" dirty="0"/>
              <a:t>AAARRR</a:t>
            </a:r>
            <a:r>
              <a:rPr lang="ru-RU" sz="2000" dirty="0"/>
              <a:t>. В ней учитываются основные этапы, которые проходит клиент, взаимодействуя с продуктом:</a:t>
            </a:r>
            <a:endParaRPr lang="en-US" sz="2000" dirty="0"/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Осознание (</a:t>
            </a:r>
            <a:r>
              <a:rPr lang="en" sz="2000" dirty="0"/>
              <a:t>Awareness) — </a:t>
            </a:r>
            <a:r>
              <a:rPr lang="ru-RU" sz="2000" dirty="0"/>
              <a:t>клиент осознал важность проблемы и готов искать решение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Привлечение (</a:t>
            </a:r>
            <a:r>
              <a:rPr lang="en" sz="2000" dirty="0"/>
              <a:t>Acquisition) — </a:t>
            </a:r>
            <a:r>
              <a:rPr lang="ru-RU" sz="2000" dirty="0"/>
              <a:t>клиенту стало интересно и он оставил контакты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Активация (</a:t>
            </a:r>
            <a:r>
              <a:rPr lang="en" sz="2000" dirty="0"/>
              <a:t>Activation) — </a:t>
            </a:r>
            <a:r>
              <a:rPr lang="ru-RU" sz="2000" dirty="0"/>
              <a:t>клиент получает первый опыт взаимодействия с продуктом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Удержание (</a:t>
            </a:r>
            <a:r>
              <a:rPr lang="en" sz="2000" dirty="0"/>
              <a:t>Retention) — </a:t>
            </a:r>
            <a:r>
              <a:rPr lang="ru-RU" sz="2000" dirty="0"/>
              <a:t>клиент постоянно пользуется продуктом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Выручка (</a:t>
            </a:r>
            <a:r>
              <a:rPr lang="en" sz="2000" dirty="0"/>
              <a:t>Revenue) — </a:t>
            </a:r>
            <a:r>
              <a:rPr lang="ru-RU" sz="2000" dirty="0"/>
              <a:t>клиент платит за продукт (этап может быть раньше этапа «Удержание»)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Рекомендации — клиент готов давать рекомендации</a:t>
            </a:r>
            <a:endParaRPr lang="en-US" sz="2000" dirty="0"/>
          </a:p>
          <a:p>
            <a:pPr marL="0" indent="0" fontAlgn="base">
              <a:lnSpc>
                <a:spcPct val="100000"/>
              </a:lnSpc>
              <a:buNone/>
            </a:pPr>
            <a:r>
              <a:rPr lang="ru-RU" sz="2000" u="sng" dirty="0"/>
              <a:t>Изменение каких метрик приведет к прибыли?</a:t>
            </a:r>
            <a:br>
              <a:rPr lang="en-US" sz="2000" u="sng" dirty="0"/>
            </a:br>
            <a:r>
              <a:rPr lang="ru-RU" sz="2000" u="sng" dirty="0"/>
              <a:t>Как вы будете оценивать успешность развития вашего бизнеса?</a:t>
            </a:r>
            <a:br>
              <a:rPr lang="en-US" sz="2000" dirty="0"/>
            </a:br>
            <a:r>
              <a:rPr lang="ru-RU" sz="2000" dirty="0"/>
              <a:t>Для определения ключевых метрик продукта рекомендуется использовать </a:t>
            </a:r>
            <a:r>
              <a:rPr lang="en" sz="2000" dirty="0"/>
              <a:t>unit </a:t>
            </a:r>
            <a:r>
              <a:rPr lang="ru-RU" sz="2000" dirty="0"/>
              <a:t>экономику — это хороший инструмент для того, чтобы понять, что ведет к деньгам, а что — нет.</a:t>
            </a:r>
            <a:br>
              <a:rPr lang="ru-RU" sz="2000" dirty="0"/>
            </a:br>
            <a:r>
              <a:rPr lang="ru-RU" sz="2000" dirty="0"/>
              <a:t>Выбор неправильной метрики бывает фатальным для бизнеса.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D9DDD70-4C36-ED4F-904C-95A270818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648" y="0"/>
            <a:ext cx="2816352" cy="179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84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5C61CB-3AC5-7944-9154-9C6296867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896" y="697"/>
            <a:ext cx="1975104" cy="236197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086541-AF4A-E441-9B47-8B7CEFB38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80" y="178223"/>
            <a:ext cx="9839178" cy="890651"/>
          </a:xfrm>
        </p:spPr>
        <p:txBody>
          <a:bodyPr>
            <a:normAutofit/>
          </a:bodyPr>
          <a:lstStyle/>
          <a:p>
            <a:r>
              <a:rPr lang="ru-RU" dirty="0"/>
              <a:t>9. Скрытое («нечестное») преимущество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AB52C0-3BDF-084C-8480-95585501F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19" y="1068875"/>
            <a:ext cx="11006797" cy="578842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Этот блок поможет отстроиться от конкурентов и выделить продукт ещё сильнее.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Подумайте, что есть в вашем продукте, но нет в других.</a:t>
            </a:r>
            <a:br>
              <a:rPr lang="ru-RU" sz="2000" dirty="0"/>
            </a:br>
            <a:r>
              <a:rPr lang="ru-RU" sz="2000" dirty="0"/>
              <a:t>Это должно быть </a:t>
            </a:r>
            <a:r>
              <a:rPr lang="ru-RU" sz="2000" b="1" dirty="0"/>
              <a:t>сильное преимущество, которое сложно скопировать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Например: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умение продвигать продукт лучше остальных (доступ к бесплатному трафику </a:t>
            </a:r>
            <a:r>
              <a:rPr lang="en-US" sz="2000" dirty="0"/>
              <a:t>/ </a:t>
            </a:r>
            <a:r>
              <a:rPr lang="ru-RU" sz="2000" dirty="0"/>
              <a:t>бесплатной рекламе, </a:t>
            </a:r>
            <a:r>
              <a:rPr lang="en-US" sz="2000" dirty="0"/>
              <a:t>«trade secrets»</a:t>
            </a:r>
            <a:r>
              <a:rPr lang="ru-RU" sz="2000" dirty="0"/>
              <a:t>),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команда талантливых программистов,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особая фича, которая выделит его на фоне остальных</a:t>
            </a:r>
            <a:r>
              <a:rPr lang="en-US" sz="2000" dirty="0"/>
              <a:t>;</a:t>
            </a:r>
            <a:r>
              <a:rPr lang="ru-RU" sz="2000" dirty="0"/>
              <a:t> желательно, чтобы она была трудно копируемой.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уникальное расположение (для офлайна),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уникальная технология производства (особое качество или низкую себестоимость)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 </a:t>
            </a:r>
            <a:r>
              <a:rPr lang="ru-RU" sz="2000" b="1" dirty="0"/>
              <a:t>рукаве всегда должен быть козырь</a:t>
            </a:r>
            <a:r>
              <a:rPr lang="ru-RU" sz="2000" dirty="0"/>
              <a:t>, который поможет выиграть борьбу у конкурентов.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Ваше нечестное преимущество — это </a:t>
            </a:r>
            <a:r>
              <a:rPr lang="ru-RU" sz="2000" b="1" dirty="0"/>
              <a:t>то, что у вас есть, и чего нет и не может быть у других компаний</a:t>
            </a:r>
            <a:r>
              <a:rPr lang="ru-RU" sz="2000" dirty="0"/>
              <a:t>. Нечестное преимущество </a:t>
            </a:r>
            <a:r>
              <a:rPr lang="ru-RU" sz="2000" b="1" dirty="0"/>
              <a:t>нельзя скопировать или купить</a:t>
            </a:r>
            <a:r>
              <a:rPr lang="ru-RU" sz="2000" dirty="0"/>
              <a:t>, поэтому оно поможет вам выделиться на фоне остальных. Это последний шаг в процессе и часто самый сложный. Ваше нечестное преимущество может быть любым — от непревзойденного персонала до одобрения экспертов.</a:t>
            </a:r>
          </a:p>
        </p:txBody>
      </p:sp>
    </p:spTree>
    <p:extLst>
      <p:ext uri="{BB962C8B-B14F-4D97-AF65-F5344CB8AC3E}">
        <p14:creationId xmlns:p14="http://schemas.microsoft.com/office/powerpoint/2010/main" val="856222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98F60-F202-7C4F-8E0B-DD0986F58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4876"/>
          </a:xfrm>
        </p:spPr>
        <p:txBody>
          <a:bodyPr/>
          <a:lstStyle/>
          <a:p>
            <a:r>
              <a:rPr lang="ru-RU" dirty="0"/>
              <a:t>Стадии роста /</a:t>
            </a:r>
            <a:r>
              <a:rPr lang="en-US" dirty="0"/>
              <a:t> </a:t>
            </a:r>
            <a:r>
              <a:rPr lang="ru-RU" dirty="0"/>
              <a:t>зрелости стартапа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D46A29-7E24-9743-9B8A-7FEB8033D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3" y="1270000"/>
            <a:ext cx="9587254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691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E781F7-4EBB-674B-BB85-BA05A8359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45831" y="3646615"/>
            <a:ext cx="5611368" cy="646811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 </a:t>
            </a:r>
            <a:r>
              <a:rPr lang="en-US" dirty="0"/>
              <a:t>Lean Canvas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4C81518-F8E4-4745-B8A5-6D8419246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117" y="0"/>
            <a:ext cx="10317434" cy="6858000"/>
          </a:xfrm>
        </p:spPr>
      </p:pic>
    </p:spTree>
    <p:extLst>
      <p:ext uri="{BB962C8B-B14F-4D97-AF65-F5344CB8AC3E}">
        <p14:creationId xmlns:p14="http://schemas.microsoft.com/office/powerpoint/2010/main" val="2379258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68C375-873F-C742-9FE4-6488F3A2A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11453" cy="6858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66B1FAF-C03B-A64B-982C-8783D8DC8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547" y="0"/>
            <a:ext cx="5911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95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46B7C-399A-1E4A-B1CC-5DF9DDB7F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718"/>
            <a:ext cx="10780776" cy="817499"/>
          </a:xfrm>
        </p:spPr>
        <p:txBody>
          <a:bodyPr>
            <a:normAutofit fontScale="90000"/>
          </a:bodyPr>
          <a:lstStyle/>
          <a:p>
            <a:r>
              <a:rPr lang="ru-RU" dirty="0"/>
              <a:t>Так зачем нужен </a:t>
            </a:r>
            <a:r>
              <a:rPr lang="en-US" dirty="0"/>
              <a:t>Lean Canvas</a:t>
            </a:r>
            <a:r>
              <a:rPr lang="ru-RU" dirty="0"/>
              <a:t> и что с ним делать?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548541-DB55-F84B-A138-637F797F6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480"/>
            <a:ext cx="10780776" cy="509016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/>
              <a:t>Для выдвижения гипотез относительно вашего стартапа, которые вы можете проверять и уточнять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Можно </a:t>
            </a:r>
            <a:r>
              <a:rPr lang="ru-RU" sz="2000" b="1" dirty="0"/>
              <a:t>показать потенциальным партнёрам, инвесторам, продуктологам, исследователям</a:t>
            </a:r>
            <a:r>
              <a:rPr lang="ru-RU" sz="2000" dirty="0"/>
              <a:t> — со всеми, кто вам будет помогать и работать над продуктом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 него </a:t>
            </a:r>
            <a:r>
              <a:rPr lang="ru-RU" sz="2000" b="1" dirty="0"/>
              <a:t>в любой момент можно вносить правки</a:t>
            </a:r>
            <a:r>
              <a:rPr lang="ru-RU" sz="2000" dirty="0"/>
              <a:t>.</a:t>
            </a:r>
            <a:br>
              <a:rPr lang="en-US" sz="2000" dirty="0"/>
            </a:br>
            <a:r>
              <a:rPr lang="ru-RU" sz="2000" dirty="0"/>
              <a:t>Процессы в стартапах меняются очень быстро — а это напрямую влияет на каждый блок, поэтому </a:t>
            </a:r>
            <a:r>
              <a:rPr lang="ru-RU" sz="2000" b="1" dirty="0"/>
              <a:t>постоянная актуализация</a:t>
            </a:r>
            <a:r>
              <a:rPr lang="ru-RU" sz="2000" dirty="0"/>
              <a:t> документа необходима.</a:t>
            </a:r>
            <a:endParaRPr lang="en-US" sz="2000" dirty="0">
              <a:solidFill>
                <a:srgbClr val="2C2C2C"/>
              </a:solidFill>
              <a:latin typeface="Montserrat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Lean Canvas</a:t>
            </a:r>
            <a:r>
              <a:rPr lang="ru-RU" sz="2400" dirty="0"/>
              <a:t> → Видение продукта (</a:t>
            </a:r>
            <a:r>
              <a:rPr lang="en-US" sz="2400" dirty="0"/>
              <a:t>Product Vision</a:t>
            </a:r>
            <a:r>
              <a:rPr lang="ru-RU" sz="2400" dirty="0"/>
              <a:t>)</a:t>
            </a: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Продуктовое видение</a:t>
            </a:r>
            <a:r>
              <a:rPr lang="ru-RU" sz="2000" dirty="0"/>
              <a:t> нужно для того, чтобы: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иметь синхронизированный взгляд со всеми в команде;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иметь единую систему координат и направлений;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общий язык и термины;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донести информацию до ЛПР и спонсоров;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управление </a:t>
            </a:r>
            <a:r>
              <a:rPr lang="en-US" sz="2000" dirty="0"/>
              <a:t>scope</a:t>
            </a:r>
            <a:r>
              <a:rPr lang="ru-RU" sz="2000" dirty="0"/>
              <a:t> — возможность сказать «нет» заказчику, если это противоречит видению;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постепенно улучшать продукт в нужном направлении.</a:t>
            </a:r>
          </a:p>
        </p:txBody>
      </p:sp>
    </p:spTree>
    <p:extLst>
      <p:ext uri="{BB962C8B-B14F-4D97-AF65-F5344CB8AC3E}">
        <p14:creationId xmlns:p14="http://schemas.microsoft.com/office/powerpoint/2010/main" val="5279552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C9B477-DE02-3048-B1C7-4DA0B87EA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Шаблоны </a:t>
            </a:r>
            <a:r>
              <a:rPr lang="en-US" dirty="0"/>
              <a:t>Lean Canvas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AEC56E-2213-AF44-AC18-FD1F3D249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>
                <a:hlinkClick r:id="rId2"/>
              </a:rPr>
              <a:t>https://miro.com/templates/lean-canvas/</a:t>
            </a:r>
            <a:endParaRPr lang="en" dirty="0"/>
          </a:p>
          <a:p>
            <a:r>
              <a:rPr lang="en" dirty="0">
                <a:hlinkClick r:id="rId3"/>
              </a:rPr>
              <a:t>https://miro.com/app/board/o9J_lLR0k1U=/</a:t>
            </a:r>
            <a:endParaRPr lang="en" dirty="0"/>
          </a:p>
          <a:p>
            <a:r>
              <a:rPr lang="en" dirty="0">
                <a:hlinkClick r:id="rId4"/>
              </a:rPr>
              <a:t>https://miro.com/app/board/uXjVOfLPR7I=/</a:t>
            </a:r>
            <a:endParaRPr lang="en" dirty="0"/>
          </a:p>
          <a:p>
            <a:r>
              <a:rPr lang="en" dirty="0">
                <a:hlinkClick r:id="rId5"/>
              </a:rPr>
              <a:t>https://docs.google.com/spreadsheets/d/1vMRlnenuxvIR0OSsplcG8rKc5vy4nrjXLz06peDfAhw/edit#gid=0</a:t>
            </a:r>
            <a:endParaRPr lang="en" dirty="0"/>
          </a:p>
          <a:p>
            <a:r>
              <a:rPr lang="en" dirty="0">
                <a:hlinkClick r:id="rId6"/>
              </a:rPr>
              <a:t>https://neoschronos.com/assets/lean-canvas.xls</a:t>
            </a:r>
            <a:endParaRPr lang="en" dirty="0"/>
          </a:p>
          <a:p>
            <a:r>
              <a:rPr lang="en" dirty="0">
                <a:hlinkClick r:id="rId7"/>
              </a:rPr>
              <a:t>https://neoschronos.com/assets/lean-canvas.xlsx</a:t>
            </a:r>
            <a:endParaRPr lang="en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28009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ca-Cola Business Model Canvas - Coca-Cola Business Model">
            <a:extLst>
              <a:ext uri="{FF2B5EF4-FFF2-40B4-BE49-F238E27FC236}">
                <a16:creationId xmlns:a16="http://schemas.microsoft.com/office/drawing/2014/main" id="{B3BE01B3-EEBC-4721-C779-A84AC507DB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CB95FC-9388-CD41-B865-9912D0E52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960" y="136842"/>
            <a:ext cx="5369560" cy="478155"/>
          </a:xfrm>
        </p:spPr>
        <p:txBody>
          <a:bodyPr>
            <a:normAutofit fontScale="90000"/>
          </a:bodyPr>
          <a:lstStyle/>
          <a:p>
            <a:r>
              <a:rPr lang="en-US" dirty="0"/>
              <a:t>Business Model Canvas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01518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1667965D-BE20-C856-2058-47F0F32BDD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200" y="130176"/>
            <a:ext cx="10190480" cy="664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90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850CBC-E9BD-794B-BB93-7F3AFE6C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Мультимедиа в Интернете 3" descr="Бизнес-модель Lean Canvas: шаблон Эш Маурья (за 8 минут)">
            <a:hlinkClick r:id="" action="ppaction://media"/>
            <a:extLst>
              <a:ext uri="{FF2B5EF4-FFF2-40B4-BE49-F238E27FC236}">
                <a16:creationId xmlns:a16="http://schemas.microsoft.com/office/drawing/2014/main" id="{1D5F35CC-3A19-CD40-8111-640C15F8F10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8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7508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C0B3E-5C22-0849-930D-48BA3896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311"/>
            <a:ext cx="10515600" cy="735012"/>
          </a:xfrm>
        </p:spPr>
        <p:txBody>
          <a:bodyPr/>
          <a:lstStyle/>
          <a:p>
            <a:r>
              <a:rPr lang="en-US" dirty="0"/>
              <a:t>Pivot </a:t>
            </a:r>
            <a:r>
              <a:rPr lang="en" dirty="0"/>
              <a:t>(</a:t>
            </a:r>
            <a:r>
              <a:rPr lang="ru-RU" dirty="0"/>
              <a:t>«Вираж»)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AF124A-12FC-534F-9543-A6381E301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483"/>
            <a:ext cx="6251917" cy="552220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000" dirty="0"/>
              <a:t>Pivot («</a:t>
            </a:r>
            <a:r>
              <a:rPr lang="ru-RU" sz="2000" dirty="0"/>
              <a:t>вираж») — резкое изменение направления </a:t>
            </a:r>
            <a:r>
              <a:rPr lang="ru-RU" sz="2000" dirty="0">
                <a:hlinkClick r:id="rId2" tooltip="Стартап"/>
              </a:rPr>
              <a:t>стартапа</a:t>
            </a:r>
            <a:r>
              <a:rPr lang="ru-RU" sz="2000" dirty="0"/>
              <a:t> с целью его дальнейшего развития и сохранения жизнеспособности.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Причины: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продукт не закрыл потребности потенциальных покупателей;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на рынке обнаружена высокая конкуренция в нише;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в отрасли произошли серьезные изменения, и концепция потеряла актуальность;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аудитория не увеличивается или есть отток;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проект «вышел на плато», нет развития;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эффективен только один сегмент стартапа;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регулярно поступают отрицательные отзывы</a:t>
            </a:r>
            <a:r>
              <a:rPr lang="en-US" sz="2000" dirty="0"/>
              <a:t>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dirty="0"/>
              <a:t>при первичном погружении обнаружены более перспективные направления</a:t>
            </a:r>
            <a:r>
              <a:rPr lang="en-US" sz="2000" dirty="0"/>
              <a:t>.</a:t>
            </a:r>
            <a:endParaRPr lang="ru-RU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E6FE9-3E29-26A2-41EF-046DCBE00365}"/>
              </a:ext>
            </a:extLst>
          </p:cNvPr>
          <p:cNvSpPr txBox="1"/>
          <p:nvPr/>
        </p:nvSpPr>
        <p:spPr>
          <a:xfrm>
            <a:off x="7258928" y="1252025"/>
            <a:ext cx="4529797" cy="50962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Примеры:</a:t>
            </a:r>
            <a:endParaRPr lang="en" sz="2000" dirty="0"/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Airbnb — </a:t>
            </a:r>
            <a:r>
              <a:rPr lang="ru-RU" sz="2000" dirty="0"/>
              <a:t>хостел с надувными матрасами 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Facebook — </a:t>
            </a:r>
            <a:r>
              <a:rPr lang="ru-RU" sz="2000" dirty="0"/>
              <a:t>онлайн-игра </a:t>
            </a:r>
            <a:r>
              <a:rPr lang="en-US" sz="2000" dirty="0"/>
              <a:t>”</a:t>
            </a:r>
            <a:r>
              <a:rPr lang="en" sz="2000" dirty="0"/>
              <a:t>HotOrNot”</a:t>
            </a:r>
            <a:endParaRPr lang="ru-RU" sz="2000" dirty="0"/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Samsung — </a:t>
            </a:r>
            <a:r>
              <a:rPr lang="ru-RU" sz="2000" dirty="0"/>
              <a:t>продуктовый магазин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YouTube — </a:t>
            </a:r>
            <a:r>
              <a:rPr lang="ru-RU" sz="2000" dirty="0"/>
              <a:t>социальная сеть для знакомства 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" sz="2000" dirty="0">
                <a:hlinkClick r:id="rId3" tooltip="Slack"/>
              </a:rPr>
              <a:t>Slack</a:t>
            </a:r>
            <a:r>
              <a:rPr lang="ru-RU" sz="2000" dirty="0"/>
              <a:t> — чат для переписки игры </a:t>
            </a:r>
            <a:r>
              <a:rPr lang="en" sz="2000" dirty="0">
                <a:hlinkClick r:id="rId4" tooltip="en:Glitch (video game)"/>
              </a:rPr>
              <a:t>Glitch</a:t>
            </a:r>
            <a:endParaRPr lang="ru-RU" sz="2000" dirty="0"/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" sz="2000" dirty="0">
                <a:hlinkClick r:id="rId5" tooltip="Netflix"/>
              </a:rPr>
              <a:t>Netflix</a:t>
            </a:r>
            <a:r>
              <a:rPr lang="ru-RU" sz="2000" dirty="0"/>
              <a:t> — прокат </a:t>
            </a:r>
            <a:r>
              <a:rPr lang="en" sz="2000" dirty="0"/>
              <a:t>DVD-</a:t>
            </a:r>
            <a:r>
              <a:rPr lang="ru-RU" sz="2000" dirty="0"/>
              <a:t>фильмов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" sz="2000" dirty="0">
                <a:hlinkClick r:id="rId6" tooltip="Instagram"/>
              </a:rPr>
              <a:t>Instagram</a:t>
            </a:r>
            <a:r>
              <a:rPr lang="ru-RU" sz="2000" dirty="0"/>
              <a:t> — веб-приложение </a:t>
            </a:r>
            <a:r>
              <a:rPr lang="en" sz="2000" dirty="0"/>
              <a:t>Burbn: </a:t>
            </a:r>
            <a:r>
              <a:rPr lang="ru-RU" sz="2000" dirty="0"/>
              <a:t>регистрация на основе местоположения и обсуждение планов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1652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BA1DD-1EAD-8D47-A384-BDACB3E09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816561"/>
          </a:xfrm>
        </p:spPr>
        <p:txBody>
          <a:bodyPr/>
          <a:lstStyle/>
          <a:p>
            <a:r>
              <a:rPr lang="ru-RU" dirty="0"/>
              <a:t>Венчурный капитал / </a:t>
            </a:r>
            <a:r>
              <a:rPr lang="en-US" dirty="0"/>
              <a:t>Venture capital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9AD9EB-821E-1F41-A0FC-2FE6C01C9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8806"/>
            <a:ext cx="10978662" cy="555673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FFF (Family Friends Fools) </a:t>
            </a:r>
            <a:r>
              <a:rPr lang="en-US" sz="2000" dirty="0">
                <a:solidFill>
                  <a:srgbClr val="FF0000"/>
                </a:solidFill>
              </a:rPr>
              <a:t>— pre-seed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Бизнес-ангелы </a:t>
            </a:r>
            <a:r>
              <a:rPr lang="en-US" sz="2000" dirty="0"/>
              <a:t>(</a:t>
            </a:r>
            <a:r>
              <a:rPr lang="ru-RU" sz="2000" dirty="0"/>
              <a:t>частные венчурные инвесторы</a:t>
            </a:r>
            <a:r>
              <a:rPr lang="en-US" sz="2000" dirty="0"/>
              <a:t>)</a:t>
            </a:r>
            <a:r>
              <a:rPr lang="ru-RU" sz="2000" dirty="0"/>
              <a:t>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— seed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Венчурные фонды</a:t>
            </a:r>
            <a:r>
              <a:rPr lang="en-US" sz="2000" dirty="0">
                <a:solidFill>
                  <a:srgbClr val="FF0000"/>
                </a:solidFill>
              </a:rPr>
              <a:t> — seed</a:t>
            </a:r>
            <a:r>
              <a:rPr lang="ru-RU" sz="2000" dirty="0">
                <a:solidFill>
                  <a:srgbClr val="FF0000"/>
                </a:solidFill>
              </a:rPr>
              <a:t>, </a:t>
            </a:r>
            <a:r>
              <a:rPr lang="en-US" sz="2000" dirty="0">
                <a:solidFill>
                  <a:srgbClr val="FF0000"/>
                </a:solidFill>
              </a:rPr>
              <a:t>startup, growth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(round A, B, 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</a:rPr>
              <a:t>С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, …)</a:t>
            </a:r>
            <a:endParaRPr lang="ru-RU" sz="20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Фонды прямых инвестиций</a:t>
            </a:r>
            <a:r>
              <a:rPr lang="en-US" sz="2000" dirty="0"/>
              <a:t> (private equity)</a:t>
            </a:r>
            <a:r>
              <a:rPr lang="en-US" sz="2000" dirty="0">
                <a:solidFill>
                  <a:srgbClr val="FF0000"/>
                </a:solidFill>
              </a:rPr>
              <a:t> — expansion</a:t>
            </a:r>
            <a:r>
              <a:rPr lang="ru-RU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(round A, D, E…)</a:t>
            </a:r>
            <a:endParaRPr lang="ru-RU" sz="2000" dirty="0">
              <a:solidFill>
                <a:schemeClr val="accent2">
                  <a:lumMod val="50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Мотивация сотрудников с помощью акций </a:t>
            </a:r>
            <a:r>
              <a:rPr lang="en-US" sz="2000" dirty="0"/>
              <a:t>/ </a:t>
            </a:r>
            <a:r>
              <a:rPr lang="ru-RU" sz="2000" dirty="0"/>
              <a:t>опционов на акции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IPO </a:t>
            </a:r>
            <a:r>
              <a:rPr lang="ru-RU" sz="2000" dirty="0"/>
              <a:t>(выход на биржу)</a:t>
            </a:r>
            <a:r>
              <a:rPr lang="ru-RU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— </a:t>
            </a:r>
            <a:r>
              <a:rPr lang="ru-RU" sz="2000" dirty="0">
                <a:solidFill>
                  <a:srgbClr val="FF0000"/>
                </a:solidFill>
              </a:rPr>
              <a:t>этап зрелой компании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Продажа стратегическому инвестору (</a:t>
            </a:r>
            <a:r>
              <a:rPr lang="en-US" sz="2000" dirty="0"/>
              <a:t>«</a:t>
            </a:r>
            <a:r>
              <a:rPr lang="ru-RU" sz="2000" dirty="0"/>
              <a:t>стратегу»</a:t>
            </a:r>
            <a:r>
              <a:rPr lang="en-US" sz="2000" dirty="0"/>
              <a:t>): Google, Microsoft, </a:t>
            </a:r>
            <a:r>
              <a:rPr lang="ru-RU" sz="2000" dirty="0"/>
              <a:t>Яндекс, Сбер, мобильные операторы (Мегафон, МТС, Билайн), Северсталь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Инновации эффективны внутри больших корпораций</a:t>
            </a:r>
            <a:endParaRPr lang="ru-RU" sz="18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За счёт чего инвесторы зарабатывают?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Если стартап развивается успешно, то на каждом последующем раунде предполагается, что оценка компании растёт, инвесторы и основатель продают на следующих </a:t>
            </a:r>
            <a:r>
              <a:rPr lang="ru-RU" sz="2000" b="1" dirty="0"/>
              <a:t>раундах инвестиций</a:t>
            </a:r>
            <a:r>
              <a:rPr lang="ru-RU" sz="2000" dirty="0"/>
              <a:t> часть своих долей с прибылью.</a:t>
            </a:r>
            <a:br>
              <a:rPr lang="ru-RU" sz="2000" dirty="0"/>
            </a:br>
            <a:r>
              <a:rPr lang="ru-RU" sz="2000" dirty="0"/>
              <a:t>Основатели постепенно размывают свою долю, а инвесторы могут выйти из компании частично или полностью (</a:t>
            </a:r>
            <a:r>
              <a:rPr lang="en-US" sz="2000" dirty="0"/>
              <a:t>exit</a:t>
            </a:r>
            <a:r>
              <a:rPr lang="ru-RU" sz="2000" dirty="0"/>
              <a:t>)</a:t>
            </a:r>
            <a:r>
              <a:rPr lang="en-US" sz="2000" dirty="0"/>
              <a:t>.</a:t>
            </a:r>
            <a:br>
              <a:rPr lang="ru-RU" sz="2000" dirty="0"/>
            </a:br>
            <a:r>
              <a:rPr lang="ru-RU" sz="2000" dirty="0"/>
              <a:t>Если всё плохо, то оценка компании может на следующем раунде сократиться — </a:t>
            </a:r>
            <a:r>
              <a:rPr lang="en-US" sz="2000" dirty="0"/>
              <a:t>”down round”.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33499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D3D2F2-0500-034C-B31C-D6474EE7A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122"/>
          <a:stretch/>
        </p:blipFill>
        <p:spPr>
          <a:xfrm>
            <a:off x="-1" y="0"/>
            <a:ext cx="93044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B543001-1DD4-C745-94F7-0F71B52D0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89" b="11465"/>
          <a:stretch/>
        </p:blipFill>
        <p:spPr>
          <a:xfrm>
            <a:off x="314735" y="0"/>
            <a:ext cx="11562530" cy="6858000"/>
          </a:xfrm>
        </p:spPr>
      </p:pic>
    </p:spTree>
    <p:extLst>
      <p:ext uri="{BB962C8B-B14F-4D97-AF65-F5344CB8AC3E}">
        <p14:creationId xmlns:p14="http://schemas.microsoft.com/office/powerpoint/2010/main" val="27889965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11655</TotalTime>
  <Words>5548</Words>
  <Application>Microsoft Macintosh PowerPoint</Application>
  <PresentationFormat>Широкоэкранный</PresentationFormat>
  <Paragraphs>373</Paragraphs>
  <Slides>56</Slides>
  <Notes>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Chalkboard</vt:lpstr>
      <vt:lpstr>Montserrat</vt:lpstr>
      <vt:lpstr>Тема Office</vt:lpstr>
      <vt:lpstr>Стартапы Lean Startup</vt:lpstr>
      <vt:lpstr>Презентация PowerPoint</vt:lpstr>
      <vt:lpstr>Стартап</vt:lpstr>
      <vt:lpstr>Стартапы: особенности</vt:lpstr>
      <vt:lpstr>Стадии роста / зрелости стартапа</vt:lpstr>
      <vt:lpstr>Pivot («Вираж»)</vt:lpstr>
      <vt:lpstr>Венчурный капитал / Venture capital</vt:lpstr>
      <vt:lpstr>Презентация PowerPoint</vt:lpstr>
      <vt:lpstr>Презентация PowerPoint</vt:lpstr>
      <vt:lpstr>Экосистема развития стартапов</vt:lpstr>
      <vt:lpstr>Акселераторы и технопарки</vt:lpstr>
      <vt:lpstr>Венчурные фонды</vt:lpstr>
      <vt:lpstr>VC: стратегия / фокус</vt:lpstr>
      <vt:lpstr>Пайплайны / воронка стартапов</vt:lpstr>
      <vt:lpstr>Кривая зрелости новых технологий Gartner</vt:lpstr>
      <vt:lpstr>Бережливый стартап</vt:lpstr>
      <vt:lpstr>История появления</vt:lpstr>
      <vt:lpstr>Бережливое производство Lean Manufacturing</vt:lpstr>
      <vt:lpstr>Как правильно понимать стартап?</vt:lpstr>
      <vt:lpstr>Зачем нужен подход Lean Startup?</vt:lpstr>
      <vt:lpstr>Почему проваливаются стартапы?</vt:lpstr>
      <vt:lpstr>Что такое бережливый стартап?</vt:lpstr>
      <vt:lpstr>Принципы «Бережливого стартапа»: 1: «Предприниматели есть повсюду»</vt:lpstr>
      <vt:lpstr>Принципы «Бережливого стартапа»: 2. «Предпринимательство — это менеджмент»</vt:lpstr>
      <vt:lpstr>Принципы «Бережливого стартапа»: 3. Постоянное обучение и опора на факты.</vt:lpstr>
      <vt:lpstr>Принципы «Бережливого стартапа»: 4. Создать — оценить — сделать вывод</vt:lpstr>
      <vt:lpstr>Принципы «Бережливого стартапа»: 5. Оценка успеха стартапа</vt:lpstr>
      <vt:lpstr>Какой менеджмент нужен стартапу?</vt:lpstr>
      <vt:lpstr>Как понять, что нужно людям, без лишних затрат?</vt:lpstr>
      <vt:lpstr>Разбейте видение на части</vt:lpstr>
      <vt:lpstr>Типология людей по готовности к новому</vt:lpstr>
      <vt:lpstr>Цикл «Создать — оценить — научиться»</vt:lpstr>
      <vt:lpstr>«Выходить в поля»</vt:lpstr>
      <vt:lpstr>Три механизма роста</vt:lpstr>
      <vt:lpstr>Презентация PowerPoint</vt:lpstr>
      <vt:lpstr>0. Концепция (High-Level Concept)</vt:lpstr>
      <vt:lpstr>1. Сегменты потребителей и ранние последователи</vt:lpstr>
      <vt:lpstr>2. Проблема и существующие альтернативы</vt:lpstr>
      <vt:lpstr>Кратко про Jobs To Be Done</vt:lpstr>
      <vt:lpstr>3. Уникальная ценность</vt:lpstr>
      <vt:lpstr>4. Решение проблемы</vt:lpstr>
      <vt:lpstr>5. Каналы продвижения</vt:lpstr>
      <vt:lpstr>6. Потоки прибыли </vt:lpstr>
      <vt:lpstr>Бизнес-модели (часть 1)</vt:lpstr>
      <vt:lpstr>Бизнес-модели (часть 2)</vt:lpstr>
      <vt:lpstr>Бизнес-модели (часть 3)</vt:lpstr>
      <vt:lpstr>7. Структура издержек</vt:lpstr>
      <vt:lpstr>8. Ключевые метрики</vt:lpstr>
      <vt:lpstr>9. Скрытое («нечестное») преимущество</vt:lpstr>
      <vt:lpstr>Пример Lean Canvas</vt:lpstr>
      <vt:lpstr>Презентация PowerPoint</vt:lpstr>
      <vt:lpstr>Так зачем нужен Lean Canvas и что с ним делать?</vt:lpstr>
      <vt:lpstr>Шаблоны Lean Canvas</vt:lpstr>
      <vt:lpstr>Business Model Canvas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Lean Startup</dc:title>
  <dc:creator>Валерий Студенников</dc:creator>
  <cp:lastModifiedBy>Валерий Студенников</cp:lastModifiedBy>
  <cp:revision>215</cp:revision>
  <dcterms:created xsi:type="dcterms:W3CDTF">2022-03-31T12:33:20Z</dcterms:created>
  <dcterms:modified xsi:type="dcterms:W3CDTF">2024-01-30T13:30:25Z</dcterms:modified>
</cp:coreProperties>
</file>